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3" r:id="rId3"/>
    <p:sldId id="264" r:id="rId4"/>
    <p:sldId id="265" r:id="rId5"/>
    <p:sldId id="266" r:id="rId6"/>
    <p:sldId id="269" r:id="rId7"/>
    <p:sldId id="270" r:id="rId8"/>
    <p:sldId id="267" r:id="rId9"/>
    <p:sldId id="268" r:id="rId10"/>
    <p:sldId id="271" r:id="rId11"/>
    <p:sldId id="273" r:id="rId12"/>
    <p:sldId id="272" r:id="rId13"/>
    <p:sldId id="274" r:id="rId14"/>
    <p:sldId id="284" r:id="rId15"/>
    <p:sldId id="275" r:id="rId16"/>
    <p:sldId id="281" r:id="rId17"/>
    <p:sldId id="276" r:id="rId18"/>
    <p:sldId id="285" r:id="rId19"/>
    <p:sldId id="277" r:id="rId20"/>
    <p:sldId id="282" r:id="rId21"/>
    <p:sldId id="291" r:id="rId22"/>
    <p:sldId id="278" r:id="rId23"/>
    <p:sldId id="283" r:id="rId24"/>
    <p:sldId id="279" r:id="rId25"/>
    <p:sldId id="280" r:id="rId26"/>
    <p:sldId id="286" r:id="rId27"/>
    <p:sldId id="288" r:id="rId28"/>
    <p:sldId id="287" r:id="rId29"/>
    <p:sldId id="289" r:id="rId30"/>
    <p:sldId id="262" r:id="rId31"/>
    <p:sldId id="290" r:id="rId32"/>
  </p:sldIdLst>
  <p:sldSz cx="18288000" cy="10287000"/>
  <p:notesSz cx="6858000" cy="9144000"/>
  <p:embeddedFontLst>
    <p:embeddedFont>
      <p:font typeface="Alegreya Sans SC Regular" panose="020B0604020202020204" charset="0"/>
      <p:regular r:id="rId33"/>
    </p:embeddedFont>
    <p:embeddedFont>
      <p:font typeface="ITC Avant Garde Gothic" panose="020B0604020202020204" charset="0"/>
      <p:regular r:id="rId34"/>
    </p:embeddedFont>
    <p:embeddedFont>
      <p:font typeface="ITC Avant Garde Gothic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AD5C"/>
    <a:srgbClr val="C6A240"/>
    <a:srgbClr val="FDF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4E3DC-8F1F-4099-B82A-46496B9BE2E3}" v="1" dt="2025-02-26T04:16:52.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8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sciencephoto.com/media/380108/vie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1853"/>
            <a:ext cx="19162405" cy="10778853"/>
          </a:xfrm>
          <a:custGeom>
            <a:avLst/>
            <a:gdLst/>
            <a:ahLst/>
            <a:cxnLst/>
            <a:rect l="l" t="t" r="r" b="b"/>
            <a:pathLst>
              <a:path w="19162405" h="10778853">
                <a:moveTo>
                  <a:pt x="0" y="0"/>
                </a:moveTo>
                <a:lnTo>
                  <a:pt x="19162405" y="0"/>
                </a:lnTo>
                <a:lnTo>
                  <a:pt x="19162405" y="10778853"/>
                </a:lnTo>
                <a:lnTo>
                  <a:pt x="0" y="10778853"/>
                </a:lnTo>
                <a:lnTo>
                  <a:pt x="0" y="0"/>
                </a:lnTo>
                <a:close/>
              </a:path>
            </a:pathLst>
          </a:custGeom>
          <a:blipFill>
            <a:blip r:embed="rId2"/>
            <a:stretch>
              <a:fillRect l="-20850" t="-98351" r="-8990" b="-1026"/>
            </a:stretch>
          </a:blipFill>
        </p:spPr>
        <p:txBody>
          <a:bodyPr/>
          <a:lstStyle/>
          <a:p>
            <a:endParaRPr lang="en-SG"/>
          </a:p>
        </p:txBody>
      </p:sp>
      <p:sp>
        <p:nvSpPr>
          <p:cNvPr id="3" name="Freeform 3"/>
          <p:cNvSpPr/>
          <p:nvPr/>
        </p:nvSpPr>
        <p:spPr>
          <a:xfrm>
            <a:off x="0" y="6501054"/>
            <a:ext cx="18507151" cy="4611365"/>
          </a:xfrm>
          <a:custGeom>
            <a:avLst/>
            <a:gdLst/>
            <a:ahLst/>
            <a:cxnLst/>
            <a:rect l="l" t="t" r="r" b="b"/>
            <a:pathLst>
              <a:path w="18507151" h="4611365">
                <a:moveTo>
                  <a:pt x="0" y="0"/>
                </a:moveTo>
                <a:lnTo>
                  <a:pt x="18507151" y="0"/>
                </a:lnTo>
                <a:lnTo>
                  <a:pt x="18507151" y="4611365"/>
                </a:lnTo>
                <a:lnTo>
                  <a:pt x="0" y="4611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4" name="Freeform 4"/>
          <p:cNvSpPr/>
          <p:nvPr/>
        </p:nvSpPr>
        <p:spPr>
          <a:xfrm>
            <a:off x="-219151" y="6787472"/>
            <a:ext cx="18507151" cy="4611365"/>
          </a:xfrm>
          <a:custGeom>
            <a:avLst/>
            <a:gdLst/>
            <a:ahLst/>
            <a:cxnLst/>
            <a:rect l="l" t="t" r="r" b="b"/>
            <a:pathLst>
              <a:path w="18507151" h="4611365">
                <a:moveTo>
                  <a:pt x="0" y="0"/>
                </a:moveTo>
                <a:lnTo>
                  <a:pt x="18507151" y="0"/>
                </a:lnTo>
                <a:lnTo>
                  <a:pt x="18507151" y="4611365"/>
                </a:lnTo>
                <a:lnTo>
                  <a:pt x="0" y="4611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5" name="TextBox 5"/>
          <p:cNvSpPr txBox="1"/>
          <p:nvPr/>
        </p:nvSpPr>
        <p:spPr>
          <a:xfrm>
            <a:off x="0" y="7682840"/>
            <a:ext cx="18288000" cy="1354217"/>
          </a:xfrm>
          <a:prstGeom prst="rect">
            <a:avLst/>
          </a:prstGeom>
        </p:spPr>
        <p:txBody>
          <a:bodyPr lIns="0" tIns="0" rIns="0" bIns="0" rtlCol="0" anchor="t">
            <a:spAutoFit/>
          </a:bodyPr>
          <a:lstStyle/>
          <a:p>
            <a:pPr algn="ctr">
              <a:spcBef>
                <a:spcPct val="0"/>
              </a:spcBef>
            </a:pPr>
            <a:r>
              <a:rPr lang="en-US" sz="4400" b="1" dirty="0">
                <a:solidFill>
                  <a:srgbClr val="FFFFFF"/>
                </a:solidFill>
                <a:latin typeface="ITC Avant Garde Gothic Bold"/>
                <a:ea typeface="ITC Avant Garde Gothic Bold"/>
                <a:cs typeface="ITC Avant Garde Gothic Bold"/>
                <a:sym typeface="ITC Avant Garde Gothic Bold"/>
              </a:rPr>
              <a:t>Salty and Shining: </a:t>
            </a:r>
          </a:p>
          <a:p>
            <a:pPr algn="ctr">
              <a:spcBef>
                <a:spcPct val="0"/>
              </a:spcBef>
            </a:pPr>
            <a:r>
              <a:rPr lang="en-US" sz="4400" b="1" dirty="0">
                <a:solidFill>
                  <a:srgbClr val="FFFFFF"/>
                </a:solidFill>
                <a:latin typeface="ITC Avant Garde Gothic Bold"/>
                <a:ea typeface="ITC Avant Garde Gothic Bold"/>
                <a:cs typeface="ITC Avant Garde Gothic Bold"/>
                <a:sym typeface="ITC Avant Garde Gothic Bold"/>
              </a:rPr>
              <a:t>Blessed are the Kingdom’s World Changers</a:t>
            </a:r>
          </a:p>
        </p:txBody>
      </p:sp>
      <p:sp>
        <p:nvSpPr>
          <p:cNvPr id="6" name="TextBox 6"/>
          <p:cNvSpPr txBox="1"/>
          <p:nvPr/>
        </p:nvSpPr>
        <p:spPr>
          <a:xfrm>
            <a:off x="6781800" y="9105900"/>
            <a:ext cx="4724400" cy="1157946"/>
          </a:xfrm>
          <a:prstGeom prst="rect">
            <a:avLst/>
          </a:prstGeom>
        </p:spPr>
        <p:txBody>
          <a:bodyPr wrap="square" lIns="0" tIns="0" rIns="0" bIns="0" rtlCol="0" anchor="t">
            <a:spAutoFit/>
          </a:bodyPr>
          <a:lstStyle/>
          <a:p>
            <a:pPr algn="ctr">
              <a:lnSpc>
                <a:spcPts val="3626"/>
              </a:lnSpc>
              <a:spcBef>
                <a:spcPct val="0"/>
              </a:spcBef>
            </a:pPr>
            <a:r>
              <a:rPr lang="en-US" sz="2800" b="1" dirty="0">
                <a:solidFill>
                  <a:srgbClr val="FFFFFF"/>
                </a:solidFill>
                <a:latin typeface="ITC Avant Garde Gothic Bold"/>
                <a:ea typeface="ITC Avant Garde Gothic Bold"/>
                <a:cs typeface="ITC Avant Garde Gothic Bold"/>
                <a:sym typeface="ITC Avant Garde Gothic Bold"/>
              </a:rPr>
              <a:t>Matthew 5:1-16</a:t>
            </a:r>
          </a:p>
          <a:p>
            <a:pPr algn="ctr">
              <a:lnSpc>
                <a:spcPts val="5813"/>
              </a:lnSpc>
              <a:spcBef>
                <a:spcPct val="0"/>
              </a:spcBef>
            </a:pPr>
            <a:r>
              <a:rPr lang="en-US" sz="3600" dirty="0">
                <a:solidFill>
                  <a:srgbClr val="FFFFFF"/>
                </a:solidFill>
                <a:latin typeface="ITC Avant Garde Gothic"/>
                <a:ea typeface="ITC Avant Garde Gothic"/>
                <a:cs typeface="ITC Avant Garde Gothic"/>
                <a:sym typeface="ITC Avant Garde Gothic"/>
              </a:rPr>
              <a:t>Ps Lim Wei-en</a:t>
            </a:r>
          </a:p>
        </p:txBody>
      </p:sp>
      <p:sp>
        <p:nvSpPr>
          <p:cNvPr id="7" name="Freeform 7"/>
          <p:cNvSpPr/>
          <p:nvPr/>
        </p:nvSpPr>
        <p:spPr>
          <a:xfrm>
            <a:off x="771270" y="845118"/>
            <a:ext cx="12203855" cy="3005730"/>
          </a:xfrm>
          <a:custGeom>
            <a:avLst/>
            <a:gdLst/>
            <a:ahLst/>
            <a:cxnLst/>
            <a:rect l="l" t="t" r="r" b="b"/>
            <a:pathLst>
              <a:path w="12203855" h="3005730">
                <a:moveTo>
                  <a:pt x="0" y="0"/>
                </a:moveTo>
                <a:lnTo>
                  <a:pt x="12203854" y="0"/>
                </a:lnTo>
                <a:lnTo>
                  <a:pt x="12203854" y="3005729"/>
                </a:lnTo>
                <a:lnTo>
                  <a:pt x="0" y="3005729"/>
                </a:lnTo>
                <a:lnTo>
                  <a:pt x="0" y="0"/>
                </a:lnTo>
                <a:close/>
              </a:path>
            </a:pathLst>
          </a:custGeom>
          <a:blipFill>
            <a:blip r:embed="rId7"/>
            <a:stretch>
              <a:fillRect l="-6121" t="-80510" r="-15234" b="-96648"/>
            </a:stretch>
          </a:blipFill>
        </p:spPr>
        <p:txBody>
          <a:bodyPr/>
          <a:lstStyle/>
          <a:p>
            <a:endParaRPr lang="en-SG"/>
          </a:p>
        </p:txBody>
      </p:sp>
      <p:sp>
        <p:nvSpPr>
          <p:cNvPr id="8" name="TextBox 8"/>
          <p:cNvSpPr txBox="1"/>
          <p:nvPr/>
        </p:nvSpPr>
        <p:spPr>
          <a:xfrm>
            <a:off x="917824" y="3556418"/>
            <a:ext cx="3468787" cy="484083"/>
          </a:xfrm>
          <a:prstGeom prst="rect">
            <a:avLst/>
          </a:prstGeom>
        </p:spPr>
        <p:txBody>
          <a:bodyPr lIns="0" tIns="0" rIns="0" bIns="0" rtlCol="0" anchor="t">
            <a:spAutoFit/>
          </a:bodyPr>
          <a:lstStyle/>
          <a:p>
            <a:pPr algn="l">
              <a:lnSpc>
                <a:spcPts val="3608"/>
              </a:lnSpc>
            </a:pPr>
            <a:r>
              <a:rPr lang="en-US" sz="2577">
                <a:solidFill>
                  <a:srgbClr val="FFFFFF"/>
                </a:solidFill>
                <a:latin typeface="Alegreya Sans SC Regular"/>
                <a:ea typeface="Alegreya Sans SC Regular"/>
                <a:cs typeface="Alegreya Sans SC Regular"/>
                <a:sym typeface="Alegreya Sans SC Regular"/>
              </a:rPr>
              <a:t> The study of Matthew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36AC-A880-997A-232F-9B78702D8D8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C5612D6-6F17-690D-6EAC-E02463D819BD}"/>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43C1F777-C53F-9898-B29A-85BE8C292F77}"/>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616790A8-B489-C199-1B1A-DFBC7397AF72}"/>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C096A8B9-8B31-9AD7-1976-25F0BE889DE9}"/>
              </a:ext>
            </a:extLst>
          </p:cNvPr>
          <p:cNvSpPr txBox="1"/>
          <p:nvPr/>
        </p:nvSpPr>
        <p:spPr>
          <a:xfrm>
            <a:off x="817269" y="1485900"/>
            <a:ext cx="16154400" cy="1523494"/>
          </a:xfrm>
          <a:prstGeom prst="rect">
            <a:avLst/>
          </a:prstGeom>
          <a:noFill/>
        </p:spPr>
        <p:txBody>
          <a:bodyPr wrap="square">
            <a:spAutoFit/>
          </a:bodyPr>
          <a:lstStyle/>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poor in spirit, </a:t>
            </a:r>
          </a:p>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theirs is the kingdom of heaven.</a:t>
            </a:r>
            <a:endParaRPr lang="en-SG" sz="4400" b="1" dirty="0">
              <a:effectLst/>
              <a:latin typeface="ITC Avant Garde Gothic" panose="020B0604020202020204" charset="0"/>
              <a:ea typeface="Times New Roman" panose="02020603050405020304" pitchFamily="18" charset="0"/>
            </a:endParaRPr>
          </a:p>
        </p:txBody>
      </p:sp>
      <p:pic>
        <p:nvPicPr>
          <p:cNvPr id="7" name="Picture 6" descr="A collection of religious logos&#10;&#10;Description automatically generated with medium confidence">
            <a:extLst>
              <a:ext uri="{FF2B5EF4-FFF2-40B4-BE49-F238E27FC236}">
                <a16:creationId xmlns:a16="http://schemas.microsoft.com/office/drawing/2014/main" id="{C1DEFB9A-2F76-1C29-4E5B-5C07A819A53F}"/>
              </a:ext>
            </a:extLst>
          </p:cNvPr>
          <p:cNvPicPr>
            <a:picLocks noChangeAspect="1"/>
          </p:cNvPicPr>
          <p:nvPr/>
        </p:nvPicPr>
        <p:blipFill rotWithShape="1">
          <a:blip r:embed="rId3">
            <a:extLst>
              <a:ext uri="{28A0092B-C50C-407E-A947-70E740481C1C}">
                <a14:useLocalDpi xmlns:a14="http://schemas.microsoft.com/office/drawing/2010/main" val="0"/>
              </a:ext>
            </a:extLst>
          </a:blip>
          <a:srcRect l="26374" t="10080" r="49563" b="44376"/>
          <a:stretch/>
        </p:blipFill>
        <p:spPr>
          <a:xfrm>
            <a:off x="14616379" y="1485900"/>
            <a:ext cx="2854352" cy="4051824"/>
          </a:xfrm>
          <a:prstGeom prst="rect">
            <a:avLst/>
          </a:prstGeom>
        </p:spPr>
      </p:pic>
    </p:spTree>
    <p:extLst>
      <p:ext uri="{BB962C8B-B14F-4D97-AF65-F5344CB8AC3E}">
        <p14:creationId xmlns:p14="http://schemas.microsoft.com/office/powerpoint/2010/main" val="226674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96AEB-1EFD-8F77-DFA6-E636CFCC936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CC6810F-D415-5BFE-7326-D8726393D3AE}"/>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FAB9AE49-9E1D-4C0F-D5C8-3AC68F9359D8}"/>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0E9DB48C-48E4-6A2F-E4B1-30FEAD60F497}"/>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389E7D8A-784B-4FEC-5FE0-1E0C3EB7A20B}"/>
              </a:ext>
            </a:extLst>
          </p:cNvPr>
          <p:cNvSpPr txBox="1"/>
          <p:nvPr/>
        </p:nvSpPr>
        <p:spPr>
          <a:xfrm>
            <a:off x="817269" y="1485900"/>
            <a:ext cx="10218014" cy="6494085"/>
          </a:xfrm>
          <a:prstGeom prst="rect">
            <a:avLst/>
          </a:prstGeom>
          <a:noFill/>
        </p:spPr>
        <p:txBody>
          <a:bodyPr wrap="square">
            <a:spAutoFit/>
          </a:bodyPr>
          <a:lstStyle/>
          <a:p>
            <a:pPr lvl="0"/>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“Let not the wise boast of their wisdom</a:t>
            </a:r>
            <a:b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br>
            <a:r>
              <a:rPr lang="en-SG" sz="3200" kern="100" dirty="0">
                <a:solidFill>
                  <a:srgbClr val="000000"/>
                </a:solidFill>
                <a:effectLst/>
                <a:latin typeface="ITC Avant Garde Gothic" panose="020B0604020202020204" charset="0"/>
                <a:ea typeface="DengXian" panose="02010600030101010101" pitchFamily="2" charset="-122"/>
                <a:cs typeface="Courier New" panose="02070309020205020404" pitchFamily="49" charset="0"/>
              </a:rPr>
              <a:t>    </a:t>
            </a: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or the strong boast of their strength</a:t>
            </a:r>
            <a:b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br>
            <a:r>
              <a:rPr lang="en-SG" sz="3200" kern="100" dirty="0">
                <a:solidFill>
                  <a:srgbClr val="000000"/>
                </a:solidFill>
                <a:effectLst/>
                <a:latin typeface="ITC Avant Garde Gothic" panose="020B0604020202020204" charset="0"/>
                <a:ea typeface="DengXian" panose="02010600030101010101" pitchFamily="2" charset="-122"/>
                <a:cs typeface="Courier New" panose="02070309020205020404" pitchFamily="49" charset="0"/>
              </a:rPr>
              <a:t>    </a:t>
            </a: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or the rich boast of their riches,</a:t>
            </a:r>
            <a:endParaRPr lang="en-SG" sz="3200" kern="100" dirty="0">
              <a:effectLst/>
              <a:latin typeface="ITC Avant Garde Gothic" panose="020B0604020202020204" charset="0"/>
              <a:ea typeface="DengXian" panose="02010600030101010101" pitchFamily="2" charset="-122"/>
              <a:cs typeface="Times New Roman" panose="02020603050405020304" pitchFamily="18" charset="0"/>
            </a:endParaRPr>
          </a:p>
          <a:p>
            <a:pPr marL="228600"/>
            <a:r>
              <a:rPr lang="en-SG" sz="3200" b="1" kern="100" baseline="300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 </a:t>
            </a: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but let the one who boasts boast about this:</a:t>
            </a:r>
            <a:b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br>
            <a:r>
              <a:rPr lang="en-SG" sz="3200" kern="100" dirty="0">
                <a:solidFill>
                  <a:srgbClr val="000000"/>
                </a:solidFill>
                <a:effectLst/>
                <a:latin typeface="ITC Avant Garde Gothic" panose="020B0604020202020204" charset="0"/>
                <a:ea typeface="DengXian" panose="02010600030101010101" pitchFamily="2" charset="-122"/>
                <a:cs typeface="Courier New" panose="02070309020205020404" pitchFamily="49" charset="0"/>
              </a:rPr>
              <a:t>    </a:t>
            </a: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that they have the understanding to know me,</a:t>
            </a:r>
            <a:b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b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that I am the </a:t>
            </a:r>
            <a:r>
              <a:rPr lang="en-SG" sz="3200" kern="100" cap="small"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Lord</a:t>
            </a: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 who exercises kindness,</a:t>
            </a:r>
            <a:b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br>
            <a:r>
              <a:rPr lang="en-SG" sz="3200" kern="100" dirty="0">
                <a:solidFill>
                  <a:srgbClr val="000000"/>
                </a:solidFill>
                <a:effectLst/>
                <a:latin typeface="ITC Avant Garde Gothic" panose="020B0604020202020204" charset="0"/>
                <a:ea typeface="DengXian" panose="02010600030101010101" pitchFamily="2" charset="-122"/>
                <a:cs typeface="Courier New" panose="02070309020205020404" pitchFamily="49" charset="0"/>
              </a:rPr>
              <a:t>    </a:t>
            </a: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justice and righteousness on earth,</a:t>
            </a:r>
            <a:b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br>
            <a:r>
              <a:rPr lang="en-SG" sz="3200" kern="100" dirty="0">
                <a:solidFill>
                  <a:srgbClr val="000000"/>
                </a:solidFill>
                <a:effectLst/>
                <a:latin typeface="ITC Avant Garde Gothic" panose="020B0604020202020204" charset="0"/>
                <a:ea typeface="DengXian" panose="02010600030101010101" pitchFamily="2" charset="-122"/>
                <a:cs typeface="Courier New" panose="02070309020205020404" pitchFamily="49" charset="0"/>
              </a:rPr>
              <a:t>    </a:t>
            </a: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for in these I delight,” </a:t>
            </a:r>
            <a:b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b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declares the </a:t>
            </a:r>
            <a:r>
              <a:rPr lang="en-SG" sz="3200" kern="100" cap="small"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Lord</a:t>
            </a:r>
            <a:r>
              <a:rPr lang="en-SG" sz="3200" kern="1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a:t>
            </a:r>
            <a:r>
              <a:rPr lang="en-SG" sz="3200" kern="100" dirty="0">
                <a:effectLst/>
                <a:latin typeface="ITC Avant Garde Gothic" panose="020B0604020202020204" charset="0"/>
                <a:ea typeface="DengXian" panose="02010600030101010101" pitchFamily="2" charset="-122"/>
                <a:cs typeface="Times New Roman" panose="02020603050405020304" pitchFamily="18" charset="0"/>
              </a:rPr>
              <a:t> (Jer. 9:23-24)</a:t>
            </a:r>
          </a:p>
          <a:p>
            <a:pPr marL="228600"/>
            <a:endParaRPr lang="en-SG" sz="3200" kern="100" dirty="0">
              <a:effectLst/>
              <a:latin typeface="ITC Avant Garde Gothic" panose="020B0604020202020204" charset="0"/>
              <a:ea typeface="DengXian" panose="02010600030101010101" pitchFamily="2" charset="-122"/>
              <a:cs typeface="Times New Roman" panose="02020603050405020304" pitchFamily="18" charset="0"/>
            </a:endParaRPr>
          </a:p>
          <a:p>
            <a:pPr lvl="0">
              <a:spcAft>
                <a:spcPts val="800"/>
              </a:spcAft>
            </a:pPr>
            <a:r>
              <a:rPr lang="en-US" sz="3200" kern="0" dirty="0">
                <a:effectLst/>
                <a:latin typeface="ITC Avant Garde Gothic" panose="020B0604020202020204" charset="0"/>
                <a:ea typeface="DengXian" panose="02010600030101010101" pitchFamily="2" charset="-122"/>
                <a:cs typeface="Calibri" panose="020F0502020204030204" pitchFamily="34" charset="0"/>
              </a:rPr>
              <a:t>‘You say, I am rich, I have prospered, and I need nothing; not knowing that you are wretched, pitiable, poor, blind, and naked.’ (Rev. 3:17)</a:t>
            </a:r>
            <a:r>
              <a:rPr lang="en-SG" sz="3200" kern="100" dirty="0">
                <a:effectLst/>
                <a:latin typeface="ITC Avant Garde Gothic" panose="020B0604020202020204" charset="0"/>
                <a:ea typeface="DengXian" panose="02010600030101010101" pitchFamily="2" charset="-122"/>
                <a:cs typeface="Times New Roman" panose="02020603050405020304" pitchFamily="18" charset="0"/>
              </a:rPr>
              <a:t>  </a:t>
            </a:r>
          </a:p>
        </p:txBody>
      </p:sp>
      <p:pic>
        <p:nvPicPr>
          <p:cNvPr id="7" name="Picture 6" descr="A collection of religious logos&#10;&#10;Description automatically generated with medium confidence">
            <a:extLst>
              <a:ext uri="{FF2B5EF4-FFF2-40B4-BE49-F238E27FC236}">
                <a16:creationId xmlns:a16="http://schemas.microsoft.com/office/drawing/2014/main" id="{FCE39E4E-6280-7FD5-3EA2-FD1606827EFF}"/>
              </a:ext>
            </a:extLst>
          </p:cNvPr>
          <p:cNvPicPr>
            <a:picLocks noChangeAspect="1"/>
          </p:cNvPicPr>
          <p:nvPr/>
        </p:nvPicPr>
        <p:blipFill rotWithShape="1">
          <a:blip r:embed="rId3">
            <a:extLst>
              <a:ext uri="{28A0092B-C50C-407E-A947-70E740481C1C}">
                <a14:useLocalDpi xmlns:a14="http://schemas.microsoft.com/office/drawing/2010/main" val="0"/>
              </a:ext>
            </a:extLst>
          </a:blip>
          <a:srcRect l="26374" t="10080" r="49563" b="44376"/>
          <a:stretch/>
        </p:blipFill>
        <p:spPr>
          <a:xfrm>
            <a:off x="14616379" y="1485900"/>
            <a:ext cx="2854352" cy="4051824"/>
          </a:xfrm>
          <a:prstGeom prst="rect">
            <a:avLst/>
          </a:prstGeom>
        </p:spPr>
      </p:pic>
    </p:spTree>
    <p:extLst>
      <p:ext uri="{BB962C8B-B14F-4D97-AF65-F5344CB8AC3E}">
        <p14:creationId xmlns:p14="http://schemas.microsoft.com/office/powerpoint/2010/main" val="372751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1A2B-355D-1D82-F9C2-606DB4D10DC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6DDA6FF3-C6F0-3C5A-6632-FA961147591E}"/>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0BAB52D3-2042-ABBF-6D2D-3C81CC7AD7AC}"/>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7891444E-CB92-A4E7-5FF8-53C2E928FA89}"/>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9CC6DBDB-9D30-C86C-7A35-AAE331EAF2B8}"/>
              </a:ext>
            </a:extLst>
          </p:cNvPr>
          <p:cNvSpPr txBox="1"/>
          <p:nvPr/>
        </p:nvSpPr>
        <p:spPr>
          <a:xfrm>
            <a:off x="817269" y="1485900"/>
            <a:ext cx="16154400" cy="1523494"/>
          </a:xfrm>
          <a:prstGeom prst="rect">
            <a:avLst/>
          </a:prstGeom>
          <a:noFill/>
        </p:spPr>
        <p:txBody>
          <a:bodyPr wrap="square">
            <a:spAutoFit/>
          </a:bodyPr>
          <a:lstStyle/>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those who mourn, </a:t>
            </a:r>
          </a:p>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be comforted.</a:t>
            </a:r>
            <a:endParaRPr lang="en-SG" sz="4400" b="1" dirty="0">
              <a:effectLst/>
              <a:latin typeface="ITC Avant Garde Gothic" panose="020B0604020202020204" charset="0"/>
              <a:ea typeface="Times New Roman" panose="02020603050405020304" pitchFamily="18" charset="0"/>
            </a:endParaRPr>
          </a:p>
        </p:txBody>
      </p:sp>
      <p:pic>
        <p:nvPicPr>
          <p:cNvPr id="3" name="Picture 2" descr="A collection of religious logos&#10;&#10;Description automatically generated with medium confidence">
            <a:extLst>
              <a:ext uri="{FF2B5EF4-FFF2-40B4-BE49-F238E27FC236}">
                <a16:creationId xmlns:a16="http://schemas.microsoft.com/office/drawing/2014/main" id="{357D4705-D9D1-5120-CF0E-AE34C139165A}"/>
              </a:ext>
            </a:extLst>
          </p:cNvPr>
          <p:cNvPicPr>
            <a:picLocks noChangeAspect="1"/>
          </p:cNvPicPr>
          <p:nvPr/>
        </p:nvPicPr>
        <p:blipFill rotWithShape="1">
          <a:blip r:embed="rId3">
            <a:extLst>
              <a:ext uri="{28A0092B-C50C-407E-A947-70E740481C1C}">
                <a14:useLocalDpi xmlns:a14="http://schemas.microsoft.com/office/drawing/2010/main" val="0"/>
              </a:ext>
            </a:extLst>
          </a:blip>
          <a:srcRect l="2530" t="55220" r="73407" b="-764"/>
          <a:stretch/>
        </p:blipFill>
        <p:spPr>
          <a:xfrm>
            <a:off x="14628558" y="1488890"/>
            <a:ext cx="2854352" cy="4051824"/>
          </a:xfrm>
          <a:prstGeom prst="rect">
            <a:avLst/>
          </a:prstGeom>
        </p:spPr>
      </p:pic>
    </p:spTree>
    <p:extLst>
      <p:ext uri="{BB962C8B-B14F-4D97-AF65-F5344CB8AC3E}">
        <p14:creationId xmlns:p14="http://schemas.microsoft.com/office/powerpoint/2010/main" val="263555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A65FA-C896-40F7-EDFF-B0F9AD5D3DF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58ECADD-C11F-82B0-4E81-DD94B63345AE}"/>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AD526ED3-217C-D853-05CC-E05BCF4A6C29}"/>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4AF97D3C-A141-5D02-8EE0-04482760EC45}"/>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05D238A0-ECAE-A1D3-BC71-40835B40C242}"/>
              </a:ext>
            </a:extLst>
          </p:cNvPr>
          <p:cNvSpPr txBox="1"/>
          <p:nvPr/>
        </p:nvSpPr>
        <p:spPr>
          <a:xfrm>
            <a:off x="817269" y="1485900"/>
            <a:ext cx="16154400" cy="1523494"/>
          </a:xfrm>
          <a:prstGeom prst="rect">
            <a:avLst/>
          </a:prstGeom>
          <a:noFill/>
        </p:spPr>
        <p:txBody>
          <a:bodyPr wrap="square">
            <a:spAutoFit/>
          </a:bodyPr>
          <a:lstStyle/>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meek, </a:t>
            </a:r>
          </a:p>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inherit the earth.</a:t>
            </a:r>
            <a:endParaRPr lang="en-SG" sz="4400" b="1" dirty="0">
              <a:effectLst/>
              <a:latin typeface="ITC Avant Garde Gothic" panose="020B0604020202020204" charset="0"/>
              <a:ea typeface="Times New Roman" panose="02020603050405020304" pitchFamily="18" charset="0"/>
            </a:endParaRPr>
          </a:p>
        </p:txBody>
      </p:sp>
      <p:pic>
        <p:nvPicPr>
          <p:cNvPr id="2" name="Picture 1" descr="A collection of religious logos&#10;&#10;Description automatically generated with medium confidence">
            <a:extLst>
              <a:ext uri="{FF2B5EF4-FFF2-40B4-BE49-F238E27FC236}">
                <a16:creationId xmlns:a16="http://schemas.microsoft.com/office/drawing/2014/main" id="{FE98844C-1A58-D4E8-0102-D6DC504305A3}"/>
              </a:ext>
            </a:extLst>
          </p:cNvPr>
          <p:cNvPicPr>
            <a:picLocks noChangeAspect="1"/>
          </p:cNvPicPr>
          <p:nvPr/>
        </p:nvPicPr>
        <p:blipFill rotWithShape="1">
          <a:blip r:embed="rId3">
            <a:extLst>
              <a:ext uri="{28A0092B-C50C-407E-A947-70E740481C1C}">
                <a14:useLocalDpi xmlns:a14="http://schemas.microsoft.com/office/drawing/2010/main" val="0"/>
              </a:ext>
            </a:extLst>
          </a:blip>
          <a:srcRect l="25645" t="55081" r="50292" b="-625"/>
          <a:stretch/>
        </p:blipFill>
        <p:spPr>
          <a:xfrm>
            <a:off x="14628558" y="1485900"/>
            <a:ext cx="2821169" cy="4004720"/>
          </a:xfrm>
          <a:prstGeom prst="rect">
            <a:avLst/>
          </a:prstGeom>
        </p:spPr>
      </p:pic>
    </p:spTree>
    <p:extLst>
      <p:ext uri="{BB962C8B-B14F-4D97-AF65-F5344CB8AC3E}">
        <p14:creationId xmlns:p14="http://schemas.microsoft.com/office/powerpoint/2010/main" val="395450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5A88E-03E3-DAFF-5C44-E6D9AB41B8AA}"/>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3F91525-C3E2-A17A-9FF3-54A48F90508A}"/>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4E521B8F-A57B-AB3A-617D-2C0BDE5B52ED}"/>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6D5945E9-7F9E-7F41-4187-C055E524DA5A}"/>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pic>
        <p:nvPicPr>
          <p:cNvPr id="2" name="Picture 1" descr="A collection of religious logos&#10;&#10;Description automatically generated with medium confidence">
            <a:extLst>
              <a:ext uri="{FF2B5EF4-FFF2-40B4-BE49-F238E27FC236}">
                <a16:creationId xmlns:a16="http://schemas.microsoft.com/office/drawing/2014/main" id="{ED3D6BEF-9479-3785-6D97-C060A1961B0F}"/>
              </a:ext>
            </a:extLst>
          </p:cNvPr>
          <p:cNvPicPr>
            <a:picLocks noChangeAspect="1"/>
          </p:cNvPicPr>
          <p:nvPr/>
        </p:nvPicPr>
        <p:blipFill rotWithShape="1">
          <a:blip r:embed="rId3">
            <a:extLst>
              <a:ext uri="{28A0092B-C50C-407E-A947-70E740481C1C}">
                <a14:useLocalDpi xmlns:a14="http://schemas.microsoft.com/office/drawing/2010/main" val="0"/>
              </a:ext>
            </a:extLst>
          </a:blip>
          <a:srcRect l="25645" t="55081" r="50292" b="-625"/>
          <a:stretch/>
        </p:blipFill>
        <p:spPr>
          <a:xfrm>
            <a:off x="14628558" y="1485900"/>
            <a:ext cx="2821169" cy="4004720"/>
          </a:xfrm>
          <a:prstGeom prst="rect">
            <a:avLst/>
          </a:prstGeom>
        </p:spPr>
      </p:pic>
      <p:sp>
        <p:nvSpPr>
          <p:cNvPr id="3" name="TextBox 2">
            <a:extLst>
              <a:ext uri="{FF2B5EF4-FFF2-40B4-BE49-F238E27FC236}">
                <a16:creationId xmlns:a16="http://schemas.microsoft.com/office/drawing/2014/main" id="{E31E077D-DE67-8985-0D93-A85DBC593504}"/>
              </a:ext>
            </a:extLst>
          </p:cNvPr>
          <p:cNvSpPr txBox="1"/>
          <p:nvPr/>
        </p:nvSpPr>
        <p:spPr>
          <a:xfrm>
            <a:off x="817268" y="1485900"/>
            <a:ext cx="10688931" cy="4524315"/>
          </a:xfrm>
          <a:prstGeom prst="rect">
            <a:avLst/>
          </a:prstGeom>
          <a:noFill/>
        </p:spPr>
        <p:txBody>
          <a:bodyPr wrap="square">
            <a:spAutoFit/>
          </a:bodyPr>
          <a:lstStyle/>
          <a:p>
            <a:r>
              <a:rPr lang="en-US" sz="3600" b="0" i="0" dirty="0">
                <a:solidFill>
                  <a:srgbClr val="000000"/>
                </a:solidFill>
                <a:effectLst/>
                <a:latin typeface="ITC Avant Garde Gothic" panose="020B0604020202020204" charset="0"/>
              </a:rPr>
              <a:t>Now if we are children, then we are</a:t>
            </a:r>
            <a:r>
              <a:rPr lang="en-US" sz="3600" i="0" dirty="0">
                <a:solidFill>
                  <a:srgbClr val="000000"/>
                </a:solidFill>
                <a:effectLst/>
                <a:latin typeface="ITC Avant Garde Gothic" panose="020B0604020202020204" charset="0"/>
              </a:rPr>
              <a:t> heirs—heirs of God </a:t>
            </a:r>
            <a:r>
              <a:rPr lang="en-US" sz="3600" b="0" i="0" dirty="0">
                <a:solidFill>
                  <a:srgbClr val="000000"/>
                </a:solidFill>
                <a:effectLst/>
                <a:latin typeface="ITC Avant Garde Gothic" panose="020B0604020202020204" charset="0"/>
              </a:rPr>
              <a:t>and </a:t>
            </a:r>
            <a:r>
              <a:rPr lang="en-US" sz="3600" b="1" i="0" dirty="0">
                <a:solidFill>
                  <a:srgbClr val="C00000"/>
                </a:solidFill>
                <a:effectLst/>
                <a:latin typeface="ITC Avant Garde Gothic" panose="020B0604020202020204" charset="0"/>
              </a:rPr>
              <a:t>co-heirs with Christ</a:t>
            </a:r>
            <a:r>
              <a:rPr lang="en-US" sz="3600" b="0" i="0" dirty="0">
                <a:solidFill>
                  <a:srgbClr val="000000"/>
                </a:solidFill>
                <a:effectLst/>
                <a:latin typeface="ITC Avant Garde Gothic" panose="020B0604020202020204" charset="0"/>
              </a:rPr>
              <a:t>… (Rom. 8:17)</a:t>
            </a:r>
          </a:p>
          <a:p>
            <a:endParaRPr lang="en-US" sz="3600" b="0" i="0" dirty="0">
              <a:solidFill>
                <a:srgbClr val="000000"/>
              </a:solidFill>
              <a:effectLst/>
              <a:latin typeface="ITC Avant Garde Gothic" panose="020B0604020202020204" charset="0"/>
            </a:endParaRPr>
          </a:p>
          <a:p>
            <a:r>
              <a:rPr lang="en-US" sz="3600" b="0" i="0" dirty="0">
                <a:solidFill>
                  <a:srgbClr val="000000"/>
                </a:solidFill>
                <a:effectLst/>
                <a:latin typeface="ITC Avant Garde Gothic" panose="020B0604020202020204" charset="0"/>
              </a:rPr>
              <a:t>…but in these last days he has spoken to us by his Son, whom he appointed </a:t>
            </a:r>
            <a:r>
              <a:rPr lang="en-US" sz="3600" b="1" i="0" dirty="0">
                <a:solidFill>
                  <a:srgbClr val="C00000"/>
                </a:solidFill>
                <a:effectLst/>
                <a:latin typeface="ITC Avant Garde Gothic" panose="020B0604020202020204" charset="0"/>
              </a:rPr>
              <a:t>heir of all things</a:t>
            </a:r>
            <a:r>
              <a:rPr lang="en-US" sz="3600" b="0" i="0" dirty="0">
                <a:solidFill>
                  <a:srgbClr val="000000"/>
                </a:solidFill>
                <a:effectLst/>
                <a:latin typeface="ITC Avant Garde Gothic" panose="020B0604020202020204" charset="0"/>
              </a:rPr>
              <a:t>, and through whom also he made the universe. (Heb. 1:2)</a:t>
            </a:r>
            <a:endParaRPr lang="en-SG" sz="3600" dirty="0">
              <a:latin typeface="ITC Avant Garde Gothic" panose="020B0604020202020204" charset="0"/>
            </a:endParaRPr>
          </a:p>
        </p:txBody>
      </p:sp>
    </p:spTree>
    <p:extLst>
      <p:ext uri="{BB962C8B-B14F-4D97-AF65-F5344CB8AC3E}">
        <p14:creationId xmlns:p14="http://schemas.microsoft.com/office/powerpoint/2010/main" val="297720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A26C-F62B-1760-7D53-2886E9163B2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6774F90E-3A41-EFEE-072D-BEEC1DA8B6BF}"/>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658FE957-3041-9069-46AB-F3B21D1AE5D5}"/>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91577B80-92A9-17E6-DC8D-DEB9090FB7F9}"/>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03FD4118-ACAC-E7FA-17D7-B88AFCAE10C0}"/>
              </a:ext>
            </a:extLst>
          </p:cNvPr>
          <p:cNvSpPr txBox="1"/>
          <p:nvPr/>
        </p:nvSpPr>
        <p:spPr>
          <a:xfrm>
            <a:off x="817269" y="1485900"/>
            <a:ext cx="13432131" cy="1446550"/>
          </a:xfrm>
          <a:prstGeom prst="rect">
            <a:avLst/>
          </a:prstGeom>
          <a:noFill/>
        </p:spPr>
        <p:txBody>
          <a:bodyPr wrap="square">
            <a:spAutoFit/>
          </a:bodyPr>
          <a:lstStyle/>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those who hunger and thirst for righteousness, for they will be filled.</a:t>
            </a:r>
            <a:endParaRPr lang="en-SG" sz="4400" b="1" dirty="0">
              <a:effectLst/>
              <a:latin typeface="ITC Avant Garde Gothic" panose="020B0604020202020204" charset="0"/>
              <a:ea typeface="Times New Roman" panose="02020603050405020304" pitchFamily="18" charset="0"/>
            </a:endParaRPr>
          </a:p>
        </p:txBody>
      </p:sp>
      <p:pic>
        <p:nvPicPr>
          <p:cNvPr id="7" name="Picture 6" descr="A collection of religious logos&#10;&#10;Description automatically generated with medium confidence">
            <a:extLst>
              <a:ext uri="{FF2B5EF4-FFF2-40B4-BE49-F238E27FC236}">
                <a16:creationId xmlns:a16="http://schemas.microsoft.com/office/drawing/2014/main" id="{B86E7728-BE7D-AC66-2068-1D7BB2D0A921}"/>
              </a:ext>
            </a:extLst>
          </p:cNvPr>
          <p:cNvPicPr>
            <a:picLocks noChangeAspect="1"/>
          </p:cNvPicPr>
          <p:nvPr/>
        </p:nvPicPr>
        <p:blipFill rotWithShape="1">
          <a:blip r:embed="rId3">
            <a:extLst>
              <a:ext uri="{28A0092B-C50C-407E-A947-70E740481C1C}">
                <a14:useLocalDpi xmlns:a14="http://schemas.microsoft.com/office/drawing/2010/main" val="0"/>
              </a:ext>
            </a:extLst>
          </a:blip>
          <a:srcRect l="49395" t="54525" r="26542" b="-69"/>
          <a:stretch/>
        </p:blipFill>
        <p:spPr>
          <a:xfrm>
            <a:off x="14616379" y="1485900"/>
            <a:ext cx="2854352" cy="4051824"/>
          </a:xfrm>
          <a:prstGeom prst="rect">
            <a:avLst/>
          </a:prstGeom>
        </p:spPr>
      </p:pic>
    </p:spTree>
    <p:extLst>
      <p:ext uri="{BB962C8B-B14F-4D97-AF65-F5344CB8AC3E}">
        <p14:creationId xmlns:p14="http://schemas.microsoft.com/office/powerpoint/2010/main" val="232351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AAE6C-D396-7EBA-A7C0-4337AF650A7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2ADFDE6-C3B5-59C3-F958-AFA92E8F2657}"/>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80A059DB-CF7F-9426-3105-59236EB1582E}"/>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35A31AB8-3518-BE8E-33FB-947056B73AA9}"/>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2" name="TextBox 1">
            <a:extLst>
              <a:ext uri="{FF2B5EF4-FFF2-40B4-BE49-F238E27FC236}">
                <a16:creationId xmlns:a16="http://schemas.microsoft.com/office/drawing/2014/main" id="{F4654E4A-D14F-4B84-B8B1-5C6BBEBB18D4}"/>
              </a:ext>
            </a:extLst>
          </p:cNvPr>
          <p:cNvSpPr txBox="1"/>
          <p:nvPr/>
        </p:nvSpPr>
        <p:spPr>
          <a:xfrm>
            <a:off x="817269" y="1485900"/>
            <a:ext cx="10218014" cy="3416320"/>
          </a:xfrm>
          <a:prstGeom prst="rect">
            <a:avLst/>
          </a:prstGeom>
          <a:noFill/>
        </p:spPr>
        <p:txBody>
          <a:bodyPr wrap="square">
            <a:spAutoFit/>
          </a:bodyPr>
          <a:lstStyle/>
          <a:p>
            <a:r>
              <a:rPr lang="en-SG" sz="3600" dirty="0">
                <a:effectLst/>
                <a:latin typeface="ITC Avant Garde Gothic" panose="020B0604020202020204" charset="0"/>
                <a:ea typeface="DengXian" panose="02010600030101010101" pitchFamily="2" charset="-122"/>
                <a:cs typeface="Times New Roman" panose="02020603050405020304" pitchFamily="18" charset="0"/>
              </a:rPr>
              <a:t>“</a:t>
            </a:r>
            <a:r>
              <a:rPr lang="en-SG" sz="36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You will </a:t>
            </a:r>
            <a:r>
              <a:rPr lang="en-SG" sz="3600" b="1" dirty="0">
                <a:solidFill>
                  <a:srgbClr val="C00000"/>
                </a:solidFill>
                <a:effectLst/>
                <a:latin typeface="ITC Avant Garde Gothic" panose="020B0604020202020204" charset="0"/>
                <a:ea typeface="DengXian" panose="02010600030101010101" pitchFamily="2" charset="-122"/>
                <a:cs typeface="Segoe UI" panose="020B0502040204020203" pitchFamily="34" charset="0"/>
              </a:rPr>
              <a:t>seek me and find me </a:t>
            </a:r>
            <a:r>
              <a:rPr lang="en-SG" sz="36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when you seek me with all your heart.”  (Jer. 29:13) </a:t>
            </a:r>
          </a:p>
          <a:p>
            <a:endParaRPr lang="en-SG" sz="3600" dirty="0">
              <a:solidFill>
                <a:srgbClr val="000000"/>
              </a:solidFill>
              <a:latin typeface="ITC Avant Garde Gothic" panose="020B0604020202020204" charset="0"/>
              <a:ea typeface="DengXian" panose="02010600030101010101" pitchFamily="2" charset="-122"/>
              <a:cs typeface="Segoe UI" panose="020B0502040204020203" pitchFamily="34" charset="0"/>
            </a:endParaRPr>
          </a:p>
          <a:p>
            <a:r>
              <a:rPr lang="en-SG" sz="36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“Ask and it will be given to you; </a:t>
            </a:r>
            <a:r>
              <a:rPr lang="en-SG" sz="3600" b="1" dirty="0">
                <a:solidFill>
                  <a:srgbClr val="C00000"/>
                </a:solidFill>
                <a:effectLst/>
                <a:latin typeface="ITC Avant Garde Gothic" panose="020B0604020202020204" charset="0"/>
                <a:ea typeface="DengXian" panose="02010600030101010101" pitchFamily="2" charset="-122"/>
                <a:cs typeface="Segoe UI" panose="020B0502040204020203" pitchFamily="34" charset="0"/>
              </a:rPr>
              <a:t>seek and you will find</a:t>
            </a:r>
            <a:r>
              <a:rPr lang="en-SG" sz="36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 knock and the door will be opened to you.” (Matt. 7:7). </a:t>
            </a:r>
            <a:endParaRPr lang="en-SG" sz="3600" dirty="0">
              <a:latin typeface="ITC Avant Garde Gothic" panose="020B0604020202020204" charset="0"/>
            </a:endParaRPr>
          </a:p>
        </p:txBody>
      </p:sp>
      <p:pic>
        <p:nvPicPr>
          <p:cNvPr id="7" name="Picture 6" descr="A collection of religious logos&#10;&#10;Description automatically generated with medium confidence">
            <a:extLst>
              <a:ext uri="{FF2B5EF4-FFF2-40B4-BE49-F238E27FC236}">
                <a16:creationId xmlns:a16="http://schemas.microsoft.com/office/drawing/2014/main" id="{827DB621-3057-EA28-E39E-62A1C6351D90}"/>
              </a:ext>
            </a:extLst>
          </p:cNvPr>
          <p:cNvPicPr>
            <a:picLocks noChangeAspect="1"/>
          </p:cNvPicPr>
          <p:nvPr/>
        </p:nvPicPr>
        <p:blipFill rotWithShape="1">
          <a:blip r:embed="rId3">
            <a:extLst>
              <a:ext uri="{28A0092B-C50C-407E-A947-70E740481C1C}">
                <a14:useLocalDpi xmlns:a14="http://schemas.microsoft.com/office/drawing/2010/main" val="0"/>
              </a:ext>
            </a:extLst>
          </a:blip>
          <a:srcRect l="49395" t="54525" r="26542" b="-69"/>
          <a:stretch/>
        </p:blipFill>
        <p:spPr>
          <a:xfrm>
            <a:off x="14616379" y="1485900"/>
            <a:ext cx="2854352" cy="4051824"/>
          </a:xfrm>
          <a:prstGeom prst="rect">
            <a:avLst/>
          </a:prstGeom>
        </p:spPr>
      </p:pic>
    </p:spTree>
    <p:extLst>
      <p:ext uri="{BB962C8B-B14F-4D97-AF65-F5344CB8AC3E}">
        <p14:creationId xmlns:p14="http://schemas.microsoft.com/office/powerpoint/2010/main" val="402315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138D5-0768-8FC3-7751-3A696ABAA6D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3CBB83BD-2B88-0E14-B87A-0B938BA8E660}"/>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FB02AE4A-F2E7-E41B-55B6-71BAA9FA75C6}"/>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DA95C6DF-68DE-E93E-ABC5-223FBA43F766}"/>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A1F9372E-5D8F-9289-0E0E-E0F458C63685}"/>
              </a:ext>
            </a:extLst>
          </p:cNvPr>
          <p:cNvSpPr txBox="1"/>
          <p:nvPr/>
        </p:nvSpPr>
        <p:spPr>
          <a:xfrm>
            <a:off x="817269" y="1485900"/>
            <a:ext cx="16154400" cy="1523494"/>
          </a:xfrm>
          <a:prstGeom prst="rect">
            <a:avLst/>
          </a:prstGeom>
          <a:noFill/>
        </p:spPr>
        <p:txBody>
          <a:bodyPr wrap="square">
            <a:spAutoFit/>
          </a:bodyPr>
          <a:lstStyle/>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merciful, </a:t>
            </a:r>
          </a:p>
          <a:p>
            <a:pPr>
              <a:spcAft>
                <a:spcPts val="600"/>
              </a:spcAft>
            </a:pPr>
            <a:r>
              <a:rPr lang="en-SG" sz="4400" b="1" dirty="0">
                <a:solidFill>
                  <a:srgbClr val="000000"/>
                </a:solidFill>
                <a:latin typeface="ITC Avant Garde Gothic" panose="020B0604020202020204" charset="0"/>
                <a:ea typeface="Times New Roman" panose="02020603050405020304" pitchFamily="18" charset="0"/>
                <a:cs typeface="Segoe UI" panose="020B0502040204020203" pitchFamily="34" charset="0"/>
              </a:rPr>
              <a:t>for they will be shown mercy.</a:t>
            </a:r>
            <a:endParaRPr lang="en-SG" sz="4400" b="1" dirty="0">
              <a:effectLst/>
              <a:latin typeface="ITC Avant Garde Gothic" panose="020B0604020202020204" charset="0"/>
              <a:ea typeface="Times New Roman" panose="02020603050405020304" pitchFamily="18" charset="0"/>
            </a:endParaRPr>
          </a:p>
        </p:txBody>
      </p:sp>
      <p:pic>
        <p:nvPicPr>
          <p:cNvPr id="2" name="Picture 1" descr="A collection of religious logos&#10;&#10;Description automatically generated with medium confidence">
            <a:extLst>
              <a:ext uri="{FF2B5EF4-FFF2-40B4-BE49-F238E27FC236}">
                <a16:creationId xmlns:a16="http://schemas.microsoft.com/office/drawing/2014/main" id="{73716944-07A3-19B8-9D4F-31D2E35DE087}"/>
              </a:ext>
            </a:extLst>
          </p:cNvPr>
          <p:cNvPicPr>
            <a:picLocks noChangeAspect="1"/>
          </p:cNvPicPr>
          <p:nvPr/>
        </p:nvPicPr>
        <p:blipFill rotWithShape="1">
          <a:blip r:embed="rId3">
            <a:extLst>
              <a:ext uri="{28A0092B-C50C-407E-A947-70E740481C1C}">
                <a14:useLocalDpi xmlns:a14="http://schemas.microsoft.com/office/drawing/2010/main" val="0"/>
              </a:ext>
            </a:extLst>
          </a:blip>
          <a:srcRect l="49723" t="10774" r="26214" b="43682"/>
          <a:stretch/>
        </p:blipFill>
        <p:spPr>
          <a:xfrm>
            <a:off x="14613318" y="1485900"/>
            <a:ext cx="2821169" cy="4004720"/>
          </a:xfrm>
          <a:prstGeom prst="rect">
            <a:avLst/>
          </a:prstGeom>
        </p:spPr>
      </p:pic>
    </p:spTree>
    <p:extLst>
      <p:ext uri="{BB962C8B-B14F-4D97-AF65-F5344CB8AC3E}">
        <p14:creationId xmlns:p14="http://schemas.microsoft.com/office/powerpoint/2010/main" val="419996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3B10C-98A7-05F4-0EAB-1149839F389D}"/>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62A201AB-E95D-9E7C-0803-6CDD46139AE0}"/>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FD6D2631-4901-B6C0-B8EC-A55B374748E9}"/>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2E9D2B4B-D0E0-BE04-5CC3-31E7B5DB2692}"/>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pic>
        <p:nvPicPr>
          <p:cNvPr id="2" name="Picture 1" descr="A collection of religious logos&#10;&#10;Description automatically generated with medium confidence">
            <a:extLst>
              <a:ext uri="{FF2B5EF4-FFF2-40B4-BE49-F238E27FC236}">
                <a16:creationId xmlns:a16="http://schemas.microsoft.com/office/drawing/2014/main" id="{2F049FCA-2810-1426-6F36-56D423D257BC}"/>
              </a:ext>
            </a:extLst>
          </p:cNvPr>
          <p:cNvPicPr>
            <a:picLocks noChangeAspect="1"/>
          </p:cNvPicPr>
          <p:nvPr/>
        </p:nvPicPr>
        <p:blipFill rotWithShape="1">
          <a:blip r:embed="rId3">
            <a:extLst>
              <a:ext uri="{28A0092B-C50C-407E-A947-70E740481C1C}">
                <a14:useLocalDpi xmlns:a14="http://schemas.microsoft.com/office/drawing/2010/main" val="0"/>
              </a:ext>
            </a:extLst>
          </a:blip>
          <a:srcRect l="49723" t="10774" r="26214" b="43682"/>
          <a:stretch/>
        </p:blipFill>
        <p:spPr>
          <a:xfrm>
            <a:off x="14613318" y="1485900"/>
            <a:ext cx="2821169" cy="4004720"/>
          </a:xfrm>
          <a:prstGeom prst="rect">
            <a:avLst/>
          </a:prstGeom>
        </p:spPr>
      </p:pic>
      <p:sp>
        <p:nvSpPr>
          <p:cNvPr id="3" name="TextBox 2">
            <a:extLst>
              <a:ext uri="{FF2B5EF4-FFF2-40B4-BE49-F238E27FC236}">
                <a16:creationId xmlns:a16="http://schemas.microsoft.com/office/drawing/2014/main" id="{5B74D16F-A229-E07C-6720-8059B9F1281F}"/>
              </a:ext>
            </a:extLst>
          </p:cNvPr>
          <p:cNvSpPr txBox="1"/>
          <p:nvPr/>
        </p:nvSpPr>
        <p:spPr>
          <a:xfrm>
            <a:off x="817268" y="1485900"/>
            <a:ext cx="10688931" cy="2308324"/>
          </a:xfrm>
          <a:prstGeom prst="rect">
            <a:avLst/>
          </a:prstGeom>
          <a:noFill/>
        </p:spPr>
        <p:txBody>
          <a:bodyPr wrap="square">
            <a:spAutoFit/>
          </a:bodyPr>
          <a:lstStyle/>
          <a:p>
            <a:r>
              <a:rPr lang="en-SG" sz="3600" dirty="0">
                <a:effectLst/>
                <a:latin typeface="ITC Avant Garde Gothic" panose="020B0604020202020204" charset="0"/>
                <a:ea typeface="DengXian" panose="02010600030101010101" pitchFamily="2" charset="-122"/>
                <a:cs typeface="Times New Roman" panose="02020603050405020304" pitchFamily="18" charset="0"/>
              </a:rPr>
              <a:t>When we who have sinned against God ask him for his undeserved mercy, yet at the same time refuse to extend mercy to others, </a:t>
            </a:r>
            <a:r>
              <a:rPr lang="en-SG" sz="3600" b="1" dirty="0">
                <a:solidFill>
                  <a:srgbClr val="C00000"/>
                </a:solidFill>
                <a:effectLst/>
                <a:latin typeface="ITC Avant Garde Gothic" panose="020B0604020202020204" charset="0"/>
                <a:ea typeface="DengXian" panose="02010600030101010101" pitchFamily="2" charset="-122"/>
                <a:cs typeface="Times New Roman" panose="02020603050405020304" pitchFamily="18" charset="0"/>
              </a:rPr>
              <a:t>we are not at that moment asking God for mercy</a:t>
            </a:r>
            <a:r>
              <a:rPr lang="en-SG" sz="3600" dirty="0">
                <a:effectLst/>
                <a:latin typeface="ITC Avant Garde Gothic" panose="020B0604020202020204" charset="0"/>
                <a:ea typeface="DengXian" panose="02010600030101010101" pitchFamily="2" charset="-122"/>
                <a:cs typeface="Times New Roman" panose="02020603050405020304" pitchFamily="18" charset="0"/>
              </a:rPr>
              <a:t>. </a:t>
            </a:r>
            <a:endParaRPr lang="en-SG" sz="3600" b="1" dirty="0">
              <a:effectLst/>
              <a:latin typeface="ITC Avant Garde Gothic" panose="020B0604020202020204" charset="0"/>
              <a:ea typeface="Times New Roman" panose="02020603050405020304" pitchFamily="18" charset="0"/>
            </a:endParaRPr>
          </a:p>
        </p:txBody>
      </p:sp>
    </p:spTree>
    <p:extLst>
      <p:ext uri="{BB962C8B-B14F-4D97-AF65-F5344CB8AC3E}">
        <p14:creationId xmlns:p14="http://schemas.microsoft.com/office/powerpoint/2010/main" val="42676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CF41F-C485-50D5-E276-FBFBF204995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E9F8FFE-FA5E-242E-3093-6DD52E66FE29}"/>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983AE87A-46C9-98BE-D4CB-53ECB13855DB}"/>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84F61D9C-78DD-8A27-1D9B-09B067CE7C88}"/>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D3CF3F60-9176-FFC2-C589-A48AFFE3F69A}"/>
              </a:ext>
            </a:extLst>
          </p:cNvPr>
          <p:cNvSpPr txBox="1"/>
          <p:nvPr/>
        </p:nvSpPr>
        <p:spPr>
          <a:xfrm>
            <a:off x="817269" y="1485900"/>
            <a:ext cx="16154400" cy="1523494"/>
          </a:xfrm>
          <a:prstGeom prst="rect">
            <a:avLst/>
          </a:prstGeom>
          <a:noFill/>
        </p:spPr>
        <p:txBody>
          <a:bodyPr wrap="square">
            <a:spAutoFit/>
          </a:bodyPr>
          <a:lstStyle/>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pure in heart, </a:t>
            </a:r>
          </a:p>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see God.</a:t>
            </a:r>
            <a:endParaRPr lang="en-SG" sz="4400" b="1" dirty="0">
              <a:effectLst/>
              <a:latin typeface="ITC Avant Garde Gothic" panose="020B0604020202020204" charset="0"/>
              <a:ea typeface="Times New Roman" panose="02020603050405020304" pitchFamily="18" charset="0"/>
            </a:endParaRPr>
          </a:p>
        </p:txBody>
      </p:sp>
      <p:pic>
        <p:nvPicPr>
          <p:cNvPr id="2" name="Picture 1" descr="A collection of religious logos&#10;&#10;Description automatically generated with medium confidence">
            <a:extLst>
              <a:ext uri="{FF2B5EF4-FFF2-40B4-BE49-F238E27FC236}">
                <a16:creationId xmlns:a16="http://schemas.microsoft.com/office/drawing/2014/main" id="{0676DDE7-A53E-E75F-4DA5-D31423E0E67F}"/>
              </a:ext>
            </a:extLst>
          </p:cNvPr>
          <p:cNvPicPr>
            <a:picLocks noChangeAspect="1"/>
          </p:cNvPicPr>
          <p:nvPr/>
        </p:nvPicPr>
        <p:blipFill rotWithShape="1">
          <a:blip r:embed="rId3">
            <a:extLst>
              <a:ext uri="{28A0092B-C50C-407E-A947-70E740481C1C}">
                <a14:useLocalDpi xmlns:a14="http://schemas.microsoft.com/office/drawing/2010/main" val="0"/>
              </a:ext>
            </a:extLst>
          </a:blip>
          <a:srcRect l="2298" t="10297" r="73639" b="44159"/>
          <a:stretch/>
        </p:blipFill>
        <p:spPr>
          <a:xfrm>
            <a:off x="14616379" y="1485900"/>
            <a:ext cx="2854352" cy="4051824"/>
          </a:xfrm>
          <a:prstGeom prst="rect">
            <a:avLst/>
          </a:prstGeom>
        </p:spPr>
      </p:pic>
    </p:spTree>
    <p:extLst>
      <p:ext uri="{BB962C8B-B14F-4D97-AF65-F5344CB8AC3E}">
        <p14:creationId xmlns:p14="http://schemas.microsoft.com/office/powerpoint/2010/main" val="165971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pic>
        <p:nvPicPr>
          <p:cNvPr id="1026" name="Picture 2">
            <a:extLst>
              <a:ext uri="{FF2B5EF4-FFF2-40B4-BE49-F238E27FC236}">
                <a16:creationId xmlns:a16="http://schemas.microsoft.com/office/drawing/2014/main" id="{85F3D0FA-A3F7-1618-AA45-9AF28F67E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28" y="2535592"/>
            <a:ext cx="9705721" cy="64179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C673F9-B832-B074-A637-50587E6C8747}"/>
              </a:ext>
            </a:extLst>
          </p:cNvPr>
          <p:cNvSpPr txBox="1"/>
          <p:nvPr/>
        </p:nvSpPr>
        <p:spPr>
          <a:xfrm>
            <a:off x="457200" y="9553998"/>
            <a:ext cx="11704320" cy="369332"/>
          </a:xfrm>
          <a:prstGeom prst="rect">
            <a:avLst/>
          </a:prstGeom>
          <a:noFill/>
        </p:spPr>
        <p:txBody>
          <a:bodyPr wrap="square">
            <a:spAutoFit/>
          </a:bodyPr>
          <a:lstStyle/>
          <a:p>
            <a:r>
              <a:rPr lang="en-SG" dirty="0"/>
              <a:t>Image from: </a:t>
            </a:r>
            <a:r>
              <a:rPr lang="en-SG" dirty="0">
                <a:hlinkClick r:id="rId4"/>
              </a:rPr>
              <a:t>https://www.sciencephoto.com/media/380108/view</a:t>
            </a:r>
            <a:r>
              <a:rPr lang="en-SG"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04D2F-42FA-0A9F-1029-E67AD278FBB7}"/>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A11DCF16-AB26-F583-D41E-483D3863E957}"/>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C1037B6B-9F81-AD45-62B2-7AAB14D185E3}"/>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3674E644-1BDA-6B1E-551B-A89679D75067}"/>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pic>
        <p:nvPicPr>
          <p:cNvPr id="2" name="Picture 1" descr="A collection of religious logos&#10;&#10;Description automatically generated with medium confidence">
            <a:extLst>
              <a:ext uri="{FF2B5EF4-FFF2-40B4-BE49-F238E27FC236}">
                <a16:creationId xmlns:a16="http://schemas.microsoft.com/office/drawing/2014/main" id="{6B46D2FB-A148-B9A4-47C8-8EBAFE78B618}"/>
              </a:ext>
            </a:extLst>
          </p:cNvPr>
          <p:cNvPicPr>
            <a:picLocks noChangeAspect="1"/>
          </p:cNvPicPr>
          <p:nvPr/>
        </p:nvPicPr>
        <p:blipFill rotWithShape="1">
          <a:blip r:embed="rId3">
            <a:extLst>
              <a:ext uri="{28A0092B-C50C-407E-A947-70E740481C1C}">
                <a14:useLocalDpi xmlns:a14="http://schemas.microsoft.com/office/drawing/2010/main" val="0"/>
              </a:ext>
            </a:extLst>
          </a:blip>
          <a:srcRect l="2298" t="10297" r="73639" b="44159"/>
          <a:stretch/>
        </p:blipFill>
        <p:spPr>
          <a:xfrm>
            <a:off x="14616379" y="1485900"/>
            <a:ext cx="2854352" cy="4051824"/>
          </a:xfrm>
          <a:prstGeom prst="rect">
            <a:avLst/>
          </a:prstGeom>
        </p:spPr>
      </p:pic>
      <p:sp>
        <p:nvSpPr>
          <p:cNvPr id="3" name="TextBox 2">
            <a:extLst>
              <a:ext uri="{FF2B5EF4-FFF2-40B4-BE49-F238E27FC236}">
                <a16:creationId xmlns:a16="http://schemas.microsoft.com/office/drawing/2014/main" id="{9BFA88C5-0C40-4687-D0C4-2AE7FDB08E20}"/>
              </a:ext>
            </a:extLst>
          </p:cNvPr>
          <p:cNvSpPr txBox="1"/>
          <p:nvPr/>
        </p:nvSpPr>
        <p:spPr>
          <a:xfrm>
            <a:off x="817268" y="1485900"/>
            <a:ext cx="10688931" cy="5837495"/>
          </a:xfrm>
          <a:prstGeom prst="rect">
            <a:avLst/>
          </a:prstGeom>
          <a:noFill/>
        </p:spPr>
        <p:txBody>
          <a:bodyPr wrap="square">
            <a:spAutoFit/>
          </a:bodyPr>
          <a:lstStyle/>
          <a:p>
            <a:pPr lvl="0">
              <a:spcAft>
                <a:spcPts val="800"/>
              </a:spcAft>
            </a:pPr>
            <a:r>
              <a:rPr lang="en-SG" sz="3600" kern="100" dirty="0">
                <a:effectLst/>
                <a:latin typeface="ITC Avant Garde Gothic" panose="020B0604020202020204" charset="0"/>
                <a:ea typeface="DengXian" panose="02010600030101010101" pitchFamily="2" charset="-122"/>
                <a:cs typeface="Times New Roman" panose="02020603050405020304" pitchFamily="18" charset="0"/>
              </a:rPr>
              <a:t>“</a:t>
            </a:r>
            <a:r>
              <a:rPr lang="en-US" sz="3600" kern="0" dirty="0">
                <a:effectLst/>
                <a:latin typeface="ITC Avant Garde Gothic" panose="020B0604020202020204" charset="0"/>
                <a:ea typeface="DengXian" panose="02010600030101010101" pitchFamily="2" charset="-122"/>
                <a:cs typeface="Calibri" panose="020F0502020204030204" pitchFamily="34" charset="0"/>
              </a:rPr>
              <a:t>the pure in heart are ‘the utterly sincere. Their whole life, public and private, is transparent before God and men. Their very heart—including their thoughts and motives—is pure, </a:t>
            </a:r>
            <a:r>
              <a:rPr lang="en-US" sz="3600" b="1" kern="0" dirty="0">
                <a:solidFill>
                  <a:srgbClr val="C00000"/>
                </a:solidFill>
                <a:effectLst/>
                <a:latin typeface="ITC Avant Garde Gothic" panose="020B0604020202020204" charset="0"/>
                <a:ea typeface="DengXian" panose="02010600030101010101" pitchFamily="2" charset="-122"/>
                <a:cs typeface="Calibri" panose="020F0502020204030204" pitchFamily="34" charset="0"/>
              </a:rPr>
              <a:t>unmixed with anything devious, ulterior or base</a:t>
            </a:r>
            <a:r>
              <a:rPr lang="en-US" sz="3600" kern="0" dirty="0">
                <a:effectLst/>
                <a:latin typeface="ITC Avant Garde Gothic" panose="020B0604020202020204" charset="0"/>
                <a:ea typeface="DengXian" panose="02010600030101010101" pitchFamily="2" charset="-122"/>
                <a:cs typeface="Calibri" panose="020F0502020204030204" pitchFamily="34" charset="0"/>
              </a:rPr>
              <a:t>. Hypocrisy and deceit are abhorrent to them; they are without </a:t>
            </a:r>
            <a:r>
              <a:rPr lang="en-US" sz="3600" kern="0">
                <a:effectLst/>
                <a:latin typeface="ITC Avant Garde Gothic" panose="020B0604020202020204" charset="0"/>
                <a:ea typeface="DengXian" panose="02010600030101010101" pitchFamily="2" charset="-122"/>
                <a:cs typeface="Calibri" panose="020F0502020204030204" pitchFamily="34" charset="0"/>
              </a:rPr>
              <a:t>guile.”</a:t>
            </a:r>
          </a:p>
          <a:p>
            <a:pPr lvl="0">
              <a:spcAft>
                <a:spcPts val="800"/>
              </a:spcAft>
            </a:pPr>
            <a:endParaRPr lang="en-US" sz="3600" kern="0" dirty="0">
              <a:effectLst/>
              <a:latin typeface="ITC Avant Garde Gothic" panose="020B0604020202020204" charset="0"/>
              <a:ea typeface="DengXian" panose="02010600030101010101" pitchFamily="2" charset="-122"/>
              <a:cs typeface="Calibri" panose="020F0502020204030204" pitchFamily="34" charset="0"/>
            </a:endParaRPr>
          </a:p>
          <a:p>
            <a:pPr lvl="0">
              <a:spcAft>
                <a:spcPts val="800"/>
              </a:spcAft>
            </a:pPr>
            <a:r>
              <a:rPr lang="en-US" sz="3600" kern="0" dirty="0">
                <a:effectLst/>
                <a:latin typeface="ITC Avant Garde Gothic" panose="020B0604020202020204" charset="0"/>
                <a:ea typeface="DengXian" panose="02010600030101010101" pitchFamily="2" charset="-122"/>
                <a:cs typeface="Calibri" panose="020F0502020204030204" pitchFamily="34" charset="0"/>
              </a:rPr>
              <a:t>(John Stott, The Message of the Sermon on the Mount)</a:t>
            </a:r>
            <a:endParaRPr lang="en-SG" sz="4800" kern="100" dirty="0">
              <a:effectLst/>
              <a:latin typeface="ITC Avant Garde Gothic" panose="020B060402020202020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2360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8B75-3F40-2C1C-5443-651E1CE3F46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37EF0295-7E37-74C1-8D95-2BD37E3807B7}"/>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85D0BB84-992E-C4E2-B8F3-65208853B2BA}"/>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19058308-C85F-E04B-BBEA-2D63FFA12F29}"/>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pic>
        <p:nvPicPr>
          <p:cNvPr id="2" name="Picture 1" descr="A collection of religious logos&#10;&#10;Description automatically generated with medium confidence">
            <a:extLst>
              <a:ext uri="{FF2B5EF4-FFF2-40B4-BE49-F238E27FC236}">
                <a16:creationId xmlns:a16="http://schemas.microsoft.com/office/drawing/2014/main" id="{AF938C93-2B5D-F819-33D2-32682A39D58B}"/>
              </a:ext>
            </a:extLst>
          </p:cNvPr>
          <p:cNvPicPr>
            <a:picLocks noChangeAspect="1"/>
          </p:cNvPicPr>
          <p:nvPr/>
        </p:nvPicPr>
        <p:blipFill rotWithShape="1">
          <a:blip r:embed="rId3">
            <a:extLst>
              <a:ext uri="{28A0092B-C50C-407E-A947-70E740481C1C}">
                <a14:useLocalDpi xmlns:a14="http://schemas.microsoft.com/office/drawing/2010/main" val="0"/>
              </a:ext>
            </a:extLst>
          </a:blip>
          <a:srcRect l="2298" t="10297" r="73639" b="44159"/>
          <a:stretch/>
        </p:blipFill>
        <p:spPr>
          <a:xfrm>
            <a:off x="14616379" y="1485900"/>
            <a:ext cx="2854352" cy="4051824"/>
          </a:xfrm>
          <a:prstGeom prst="rect">
            <a:avLst/>
          </a:prstGeom>
        </p:spPr>
      </p:pic>
      <p:sp>
        <p:nvSpPr>
          <p:cNvPr id="3" name="TextBox 2">
            <a:extLst>
              <a:ext uri="{FF2B5EF4-FFF2-40B4-BE49-F238E27FC236}">
                <a16:creationId xmlns:a16="http://schemas.microsoft.com/office/drawing/2014/main" id="{BA0A3FF9-0FFA-B88E-E836-5524CC461BC9}"/>
              </a:ext>
            </a:extLst>
          </p:cNvPr>
          <p:cNvSpPr txBox="1"/>
          <p:nvPr/>
        </p:nvSpPr>
        <p:spPr>
          <a:xfrm>
            <a:off x="817268" y="1485900"/>
            <a:ext cx="10765132" cy="3416320"/>
          </a:xfrm>
          <a:prstGeom prst="rect">
            <a:avLst/>
          </a:prstGeom>
          <a:noFill/>
        </p:spPr>
        <p:txBody>
          <a:bodyPr wrap="square">
            <a:spAutoFit/>
          </a:bodyPr>
          <a:lstStyle/>
          <a:p>
            <a:pPr lvl="0">
              <a:spcAft>
                <a:spcPts val="800"/>
              </a:spcAft>
            </a:pPr>
            <a:r>
              <a:rPr lang="en-US" sz="3600" b="0" i="0" dirty="0">
                <a:solidFill>
                  <a:srgbClr val="000000"/>
                </a:solidFill>
                <a:effectLst/>
                <a:latin typeface="ITC Avant Garde Gothic" panose="020B0604020202020204" charset="0"/>
              </a:rPr>
              <a:t>Dear friends, now we are children of God, and what we will be has not yet been made known. But we know that when Christ appears,</a:t>
            </a:r>
            <a:r>
              <a:rPr lang="en-US" sz="3600" baseline="30000" dirty="0">
                <a:solidFill>
                  <a:srgbClr val="000000"/>
                </a:solidFill>
                <a:latin typeface="ITC Avant Garde Gothic" panose="020B0604020202020204" charset="0"/>
              </a:rPr>
              <a:t> </a:t>
            </a:r>
            <a:r>
              <a:rPr lang="en-US" sz="3600" b="0" i="0" dirty="0">
                <a:solidFill>
                  <a:srgbClr val="000000"/>
                </a:solidFill>
                <a:effectLst/>
                <a:latin typeface="ITC Avant Garde Gothic" panose="020B0604020202020204" charset="0"/>
              </a:rPr>
              <a:t>we shall be like him, for </a:t>
            </a:r>
            <a:r>
              <a:rPr lang="en-US" sz="3600" b="1" i="0" dirty="0">
                <a:solidFill>
                  <a:srgbClr val="C00000"/>
                </a:solidFill>
                <a:effectLst/>
                <a:latin typeface="ITC Avant Garde Gothic" panose="020B0604020202020204" charset="0"/>
              </a:rPr>
              <a:t>we shall see him as he is</a:t>
            </a:r>
            <a:r>
              <a:rPr lang="en-US" sz="3600" b="0" i="0" dirty="0">
                <a:solidFill>
                  <a:srgbClr val="000000"/>
                </a:solidFill>
                <a:effectLst/>
                <a:latin typeface="ITC Avant Garde Gothic" panose="020B0604020202020204" charset="0"/>
              </a:rPr>
              <a:t>.</a:t>
            </a:r>
            <a:r>
              <a:rPr lang="en-US" sz="3600" b="1" i="0" baseline="30000" dirty="0">
                <a:solidFill>
                  <a:srgbClr val="000000"/>
                </a:solidFill>
                <a:effectLst/>
                <a:latin typeface="ITC Avant Garde Gothic" panose="020B0604020202020204" charset="0"/>
              </a:rPr>
              <a:t> </a:t>
            </a:r>
            <a:r>
              <a:rPr lang="en-US" sz="3600" b="0" i="0" dirty="0">
                <a:solidFill>
                  <a:srgbClr val="000000"/>
                </a:solidFill>
                <a:effectLst/>
                <a:latin typeface="ITC Avant Garde Gothic" panose="020B0604020202020204" charset="0"/>
              </a:rPr>
              <a:t>All who have this hope in him purify themselves, just as he is pure. </a:t>
            </a:r>
            <a:r>
              <a:rPr lang="en-US" sz="3600" kern="0" dirty="0">
                <a:effectLst/>
                <a:latin typeface="ITC Avant Garde Gothic" panose="020B0604020202020204" charset="0"/>
                <a:ea typeface="DengXian" panose="02010600030101010101" pitchFamily="2" charset="-122"/>
                <a:cs typeface="Calibri" panose="020F0502020204030204" pitchFamily="34" charset="0"/>
              </a:rPr>
              <a:t>(1 Jn. 3:2-3)</a:t>
            </a:r>
            <a:endParaRPr lang="en-SG" sz="4800" kern="100" dirty="0">
              <a:effectLst/>
              <a:latin typeface="ITC Avant Garde Gothic" panose="020B060402020202020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75713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97326-603E-A933-7C0F-343CDBDFD08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68816C14-B661-E702-3D92-6995C36DAC59}"/>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2F6AC29C-8266-7ADE-DAD5-FBB2D72F209D}"/>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FC69B9A3-0191-D62F-FE65-44437CD278C0}"/>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32DBB8F9-7437-9957-2AEA-82392FB6F7BF}"/>
              </a:ext>
            </a:extLst>
          </p:cNvPr>
          <p:cNvSpPr txBox="1"/>
          <p:nvPr/>
        </p:nvSpPr>
        <p:spPr>
          <a:xfrm>
            <a:off x="817269" y="1485900"/>
            <a:ext cx="16154400" cy="1523494"/>
          </a:xfrm>
          <a:prstGeom prst="rect">
            <a:avLst/>
          </a:prstGeom>
          <a:noFill/>
        </p:spPr>
        <p:txBody>
          <a:bodyPr wrap="square">
            <a:spAutoFit/>
          </a:bodyPr>
          <a:lstStyle/>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peacemakers, </a:t>
            </a:r>
          </a:p>
          <a:p>
            <a:pPr>
              <a:spcAft>
                <a:spcPts val="600"/>
              </a:spcAft>
            </a:pPr>
            <a:r>
              <a:rPr lang="en-SG" sz="44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be called children of God.</a:t>
            </a:r>
            <a:endParaRPr lang="en-SG" sz="4400" b="1" dirty="0">
              <a:effectLst/>
              <a:latin typeface="ITC Avant Garde Gothic" panose="020B0604020202020204" charset="0"/>
              <a:ea typeface="Times New Roman" panose="02020603050405020304" pitchFamily="18" charset="0"/>
            </a:endParaRPr>
          </a:p>
        </p:txBody>
      </p:sp>
      <p:pic>
        <p:nvPicPr>
          <p:cNvPr id="2" name="Picture 1" descr="A collection of religious logos&#10;&#10;Description automatically generated with medium confidence">
            <a:extLst>
              <a:ext uri="{FF2B5EF4-FFF2-40B4-BE49-F238E27FC236}">
                <a16:creationId xmlns:a16="http://schemas.microsoft.com/office/drawing/2014/main" id="{512CB42C-B207-A089-2145-3BC896E3F26D}"/>
              </a:ext>
            </a:extLst>
          </p:cNvPr>
          <p:cNvPicPr>
            <a:picLocks noChangeAspect="1"/>
          </p:cNvPicPr>
          <p:nvPr/>
        </p:nvPicPr>
        <p:blipFill rotWithShape="1">
          <a:blip r:embed="rId3">
            <a:extLst>
              <a:ext uri="{28A0092B-C50C-407E-A947-70E740481C1C}">
                <a14:useLocalDpi xmlns:a14="http://schemas.microsoft.com/office/drawing/2010/main" val="0"/>
              </a:ext>
            </a:extLst>
          </a:blip>
          <a:srcRect l="73760" t="10147" r="2177" b="44309"/>
          <a:stretch/>
        </p:blipFill>
        <p:spPr>
          <a:xfrm>
            <a:off x="14595375" y="1485900"/>
            <a:ext cx="2854352" cy="4051824"/>
          </a:xfrm>
          <a:prstGeom prst="rect">
            <a:avLst/>
          </a:prstGeom>
        </p:spPr>
      </p:pic>
    </p:spTree>
    <p:extLst>
      <p:ext uri="{BB962C8B-B14F-4D97-AF65-F5344CB8AC3E}">
        <p14:creationId xmlns:p14="http://schemas.microsoft.com/office/powerpoint/2010/main" val="1349585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9558E-0BD8-A4F7-C71F-9FA2AE263D79}"/>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11C5E85-FB91-0BC1-B50D-A82204660343}"/>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8750AB02-E5E3-0F3E-8A59-E85E37BC0776}"/>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1E164E4F-981D-76D3-6E82-A9FA98DB0DB1}"/>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3" name="TextBox 2">
            <a:extLst>
              <a:ext uri="{FF2B5EF4-FFF2-40B4-BE49-F238E27FC236}">
                <a16:creationId xmlns:a16="http://schemas.microsoft.com/office/drawing/2014/main" id="{5C81AEE8-3EC5-1D7D-1776-92456DE0148E}"/>
              </a:ext>
            </a:extLst>
          </p:cNvPr>
          <p:cNvSpPr txBox="1"/>
          <p:nvPr/>
        </p:nvSpPr>
        <p:spPr>
          <a:xfrm>
            <a:off x="817268" y="1485900"/>
            <a:ext cx="10688931" cy="5078313"/>
          </a:xfrm>
          <a:prstGeom prst="rect">
            <a:avLst/>
          </a:prstGeom>
          <a:noFill/>
        </p:spPr>
        <p:txBody>
          <a:bodyPr wrap="square">
            <a:spAutoFit/>
          </a:bodyPr>
          <a:lstStyle/>
          <a:p>
            <a:r>
              <a:rPr lang="en-SG" sz="36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All this is from God, who reconciled us to himself through Christ and </a:t>
            </a:r>
            <a:r>
              <a:rPr lang="en-SG" sz="3600" b="1" dirty="0">
                <a:solidFill>
                  <a:srgbClr val="C00000"/>
                </a:solidFill>
                <a:effectLst/>
                <a:latin typeface="ITC Avant Garde Gothic" panose="020B0604020202020204" charset="0"/>
                <a:ea typeface="DengXian" panose="02010600030101010101" pitchFamily="2" charset="-122"/>
                <a:cs typeface="Segoe UI" panose="020B0502040204020203" pitchFamily="34" charset="0"/>
              </a:rPr>
              <a:t>gave us the ministry of reconciliation</a:t>
            </a:r>
            <a:r>
              <a:rPr lang="en-SG" sz="3600" dirty="0">
                <a:solidFill>
                  <a:srgbClr val="000000"/>
                </a:solidFill>
                <a:effectLst/>
                <a:latin typeface="ITC Avant Garde Gothic" panose="020B0604020202020204" charset="0"/>
                <a:ea typeface="DengXian" panose="02010600030101010101" pitchFamily="2" charset="-122"/>
                <a:cs typeface="Segoe UI" panose="020B0502040204020203" pitchFamily="34" charset="0"/>
              </a:rPr>
              <a:t>: that God was reconciling the world to himself in Christ, not counting people’s sins against them. And he has committed to us the message of reconciliation. We are therefore Christ’s ambassadors, as though God were making his appeal through us. (2 Cor. 5:18-20)</a:t>
            </a:r>
            <a:endParaRPr lang="en-SG" sz="3600" dirty="0">
              <a:latin typeface="ITC Avant Garde Gothic" panose="020B0604020202020204" charset="0"/>
            </a:endParaRPr>
          </a:p>
        </p:txBody>
      </p:sp>
      <p:pic>
        <p:nvPicPr>
          <p:cNvPr id="7" name="Picture 6" descr="A collection of religious logos&#10;&#10;Description automatically generated with medium confidence">
            <a:extLst>
              <a:ext uri="{FF2B5EF4-FFF2-40B4-BE49-F238E27FC236}">
                <a16:creationId xmlns:a16="http://schemas.microsoft.com/office/drawing/2014/main" id="{CEC4769C-A922-23C5-8F70-77D3D4EE4BF7}"/>
              </a:ext>
            </a:extLst>
          </p:cNvPr>
          <p:cNvPicPr>
            <a:picLocks noChangeAspect="1"/>
          </p:cNvPicPr>
          <p:nvPr/>
        </p:nvPicPr>
        <p:blipFill rotWithShape="1">
          <a:blip r:embed="rId3">
            <a:extLst>
              <a:ext uri="{28A0092B-C50C-407E-A947-70E740481C1C}">
                <a14:useLocalDpi xmlns:a14="http://schemas.microsoft.com/office/drawing/2010/main" val="0"/>
              </a:ext>
            </a:extLst>
          </a:blip>
          <a:srcRect l="73760" t="10147" r="2177" b="44309"/>
          <a:stretch/>
        </p:blipFill>
        <p:spPr>
          <a:xfrm>
            <a:off x="14595375" y="1485900"/>
            <a:ext cx="2854352" cy="4051824"/>
          </a:xfrm>
          <a:prstGeom prst="rect">
            <a:avLst/>
          </a:prstGeom>
        </p:spPr>
      </p:pic>
    </p:spTree>
    <p:extLst>
      <p:ext uri="{BB962C8B-B14F-4D97-AF65-F5344CB8AC3E}">
        <p14:creationId xmlns:p14="http://schemas.microsoft.com/office/powerpoint/2010/main" val="2335304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445-CF69-F34D-00BA-830D50EAA0E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7A0F2C0-AE67-E0DD-8F7C-3BAEB06F090E}"/>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BEATITUDES (5:3-12)</a:t>
            </a:r>
          </a:p>
        </p:txBody>
      </p:sp>
      <p:sp>
        <p:nvSpPr>
          <p:cNvPr id="5" name="AutoShape 5">
            <a:extLst>
              <a:ext uri="{FF2B5EF4-FFF2-40B4-BE49-F238E27FC236}">
                <a16:creationId xmlns:a16="http://schemas.microsoft.com/office/drawing/2014/main" id="{DAC286C5-4B3D-34B0-92AE-D0CED6C1D4F1}"/>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3B7C3795-43E1-670D-ABCE-9A509F895BE1}"/>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1132636F-5C41-08C6-417E-DECFD8A66C18}"/>
              </a:ext>
            </a:extLst>
          </p:cNvPr>
          <p:cNvSpPr txBox="1"/>
          <p:nvPr/>
        </p:nvSpPr>
        <p:spPr>
          <a:xfrm>
            <a:off x="817269" y="1485900"/>
            <a:ext cx="10079331" cy="7017306"/>
          </a:xfrm>
          <a:prstGeom prst="rect">
            <a:avLst/>
          </a:prstGeom>
          <a:noFill/>
        </p:spPr>
        <p:txBody>
          <a:bodyPr wrap="square">
            <a:spAutoFit/>
          </a:bodyPr>
          <a:lstStyle/>
          <a:p>
            <a:pPr>
              <a:spcAft>
                <a:spcPts val="600"/>
              </a:spcAft>
            </a:pPr>
            <a:r>
              <a:rPr lang="en-SG" sz="40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those who are persecuted because of righteousness, for theirs is the kingdom of heaven.</a:t>
            </a:r>
          </a:p>
          <a:p>
            <a:pPr>
              <a:spcAft>
                <a:spcPts val="600"/>
              </a:spcAft>
            </a:pPr>
            <a:endParaRPr lang="en-SG" sz="4000" b="1" dirty="0">
              <a:solidFill>
                <a:srgbClr val="000000"/>
              </a:solidFill>
              <a:latin typeface="ITC Avant Garde Gothic" panose="020B0604020202020204" charset="0"/>
              <a:ea typeface="Times New Roman" panose="02020603050405020304" pitchFamily="18" charset="0"/>
              <a:cs typeface="Segoe UI" panose="020B0502040204020203" pitchFamily="34" charset="0"/>
            </a:endParaRPr>
          </a:p>
          <a:p>
            <a:pPr>
              <a:spcAft>
                <a:spcPts val="600"/>
              </a:spcAft>
            </a:pPr>
            <a:r>
              <a:rPr lang="en-SG" sz="40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you when people insult you, persecute you and falsely say all kinds of evil against you because of me. Rejoice and be glad, because great is your reward in heaven, </a:t>
            </a:r>
            <a:r>
              <a:rPr lang="en-SG" sz="4000" b="1" dirty="0">
                <a:solidFill>
                  <a:srgbClr val="000000"/>
                </a:solidFill>
                <a:latin typeface="ITC Avant Garde Gothic" panose="020B0604020202020204" charset="0"/>
                <a:ea typeface="Times New Roman" panose="02020603050405020304" pitchFamily="18" charset="0"/>
                <a:cs typeface="Segoe UI" panose="020B0502040204020203" pitchFamily="34" charset="0"/>
              </a:rPr>
              <a:t>f</a:t>
            </a:r>
            <a:r>
              <a:rPr lang="en-SG" sz="40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or in the same way, they persecuted the prophets who were before you. </a:t>
            </a:r>
            <a:endParaRPr lang="en-SG" sz="4000" b="1" dirty="0">
              <a:effectLst/>
              <a:latin typeface="ITC Avant Garde Gothic" panose="020B0604020202020204" charset="0"/>
              <a:ea typeface="Times New Roman" panose="02020603050405020304" pitchFamily="18" charset="0"/>
            </a:endParaRPr>
          </a:p>
        </p:txBody>
      </p:sp>
      <p:pic>
        <p:nvPicPr>
          <p:cNvPr id="7" name="Picture 6" descr="A collection of religious logos&#10;&#10;Description automatically generated with medium confidence">
            <a:extLst>
              <a:ext uri="{FF2B5EF4-FFF2-40B4-BE49-F238E27FC236}">
                <a16:creationId xmlns:a16="http://schemas.microsoft.com/office/drawing/2014/main" id="{B65E6896-58B2-1057-428C-37DDF18CBA37}"/>
              </a:ext>
            </a:extLst>
          </p:cNvPr>
          <p:cNvPicPr>
            <a:picLocks noChangeAspect="1"/>
          </p:cNvPicPr>
          <p:nvPr/>
        </p:nvPicPr>
        <p:blipFill rotWithShape="1">
          <a:blip r:embed="rId3">
            <a:extLst>
              <a:ext uri="{28A0092B-C50C-407E-A947-70E740481C1C}">
                <a14:useLocalDpi xmlns:a14="http://schemas.microsoft.com/office/drawing/2010/main" val="0"/>
              </a:ext>
            </a:extLst>
          </a:blip>
          <a:srcRect l="73560" t="56495" r="2377" b="2274"/>
          <a:stretch/>
        </p:blipFill>
        <p:spPr>
          <a:xfrm>
            <a:off x="14649562" y="1486469"/>
            <a:ext cx="2821169" cy="3625444"/>
          </a:xfrm>
          <a:prstGeom prst="rect">
            <a:avLst/>
          </a:prstGeom>
        </p:spPr>
      </p:pic>
    </p:spTree>
    <p:extLst>
      <p:ext uri="{BB962C8B-B14F-4D97-AF65-F5344CB8AC3E}">
        <p14:creationId xmlns:p14="http://schemas.microsoft.com/office/powerpoint/2010/main" val="3354979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A7117-6831-9F9A-E5B2-70F7ED17DED5}"/>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809EBF4-7576-A63D-E92E-75951ADB933D}"/>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ON EARTH AS IT IS IN HEAVEN</a:t>
            </a:r>
          </a:p>
        </p:txBody>
      </p:sp>
      <p:sp>
        <p:nvSpPr>
          <p:cNvPr id="5" name="AutoShape 5">
            <a:extLst>
              <a:ext uri="{FF2B5EF4-FFF2-40B4-BE49-F238E27FC236}">
                <a16:creationId xmlns:a16="http://schemas.microsoft.com/office/drawing/2014/main" id="{3164CFA6-50F1-C817-DB78-3B9BA8F49BE1}"/>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75AE5AD1-FFCF-3041-36E9-41E05E1DCB3B}"/>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16914687-9C79-50D8-B49D-270294D22B95}"/>
              </a:ext>
            </a:extLst>
          </p:cNvPr>
          <p:cNvSpPr txBox="1"/>
          <p:nvPr/>
        </p:nvSpPr>
        <p:spPr>
          <a:xfrm>
            <a:off x="817269" y="1485900"/>
            <a:ext cx="9850731" cy="1938992"/>
          </a:xfrm>
          <a:prstGeom prst="rect">
            <a:avLst/>
          </a:prstGeom>
          <a:noFill/>
        </p:spPr>
        <p:txBody>
          <a:bodyPr wrap="square">
            <a:spAutoFit/>
          </a:bodyPr>
          <a:lstStyle/>
          <a:p>
            <a:r>
              <a:rPr lang="en-SG" sz="4000" b="1" dirty="0">
                <a:solidFill>
                  <a:srgbClr val="000000"/>
                </a:solidFill>
                <a:latin typeface="ITC Avant Garde Gothic" panose="020B0604020202020204" charset="0"/>
                <a:ea typeface="Times New Roman" panose="02020603050405020304" pitchFamily="18" charset="0"/>
                <a:cs typeface="Segoe UI" panose="020B0502040204020203" pitchFamily="34" charset="0"/>
              </a:rPr>
              <a:t>Jesus Kingdom will be established on earth through Kingdom followers who live distinctively and serve others. </a:t>
            </a:r>
            <a:endParaRPr lang="en-SG" sz="4000" b="1" dirty="0">
              <a:effectLst/>
              <a:latin typeface="ITC Avant Garde Gothic" panose="020B0604020202020204" charset="0"/>
              <a:ea typeface="Times New Roman" panose="02020603050405020304" pitchFamily="18" charset="0"/>
            </a:endParaRPr>
          </a:p>
        </p:txBody>
      </p:sp>
    </p:spTree>
    <p:extLst>
      <p:ext uri="{BB962C8B-B14F-4D97-AF65-F5344CB8AC3E}">
        <p14:creationId xmlns:p14="http://schemas.microsoft.com/office/powerpoint/2010/main" val="318261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EA80C-FC25-D892-0955-653EC511526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AC51916-1D2F-6397-E50C-7397E019D6D2}"/>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SALTY AND SHINING (5:13-16)</a:t>
            </a:r>
          </a:p>
        </p:txBody>
      </p:sp>
      <p:sp>
        <p:nvSpPr>
          <p:cNvPr id="5" name="AutoShape 5">
            <a:extLst>
              <a:ext uri="{FF2B5EF4-FFF2-40B4-BE49-F238E27FC236}">
                <a16:creationId xmlns:a16="http://schemas.microsoft.com/office/drawing/2014/main" id="{7888A959-68E5-9DF5-9677-FA1C3E68F31F}"/>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18C7B03F-EE71-C21B-03F9-B85C15D0BEE8}"/>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35812428-9F44-F00C-E1CC-4BE9D0CC807D}"/>
              </a:ext>
            </a:extLst>
          </p:cNvPr>
          <p:cNvSpPr txBox="1"/>
          <p:nvPr/>
        </p:nvSpPr>
        <p:spPr>
          <a:xfrm>
            <a:off x="817269" y="1485900"/>
            <a:ext cx="9850731" cy="3170099"/>
          </a:xfrm>
          <a:prstGeom prst="rect">
            <a:avLst/>
          </a:prstGeom>
          <a:noFill/>
        </p:spPr>
        <p:txBody>
          <a:bodyPr wrap="square">
            <a:spAutoFit/>
          </a:bodyPr>
          <a:lstStyle/>
          <a:p>
            <a:r>
              <a:rPr lang="en-SG" sz="40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“You are the salt of the earth. But </a:t>
            </a:r>
            <a:r>
              <a:rPr lang="en-SG" sz="4000" b="1" dirty="0">
                <a:solidFill>
                  <a:srgbClr val="C00000"/>
                </a:solidFill>
                <a:effectLst/>
                <a:latin typeface="ITC Avant Garde Gothic" panose="020B0604020202020204" charset="0"/>
                <a:ea typeface="Times New Roman" panose="02020603050405020304" pitchFamily="18" charset="0"/>
                <a:cs typeface="Segoe UI" panose="020B0502040204020203" pitchFamily="34" charset="0"/>
              </a:rPr>
              <a:t>if the salt loses its saltiness, how can it be made salty again</a:t>
            </a:r>
            <a:r>
              <a:rPr lang="en-SG" sz="4000" b="1"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 It is no longer good </a:t>
            </a:r>
            <a:r>
              <a:rPr lang="en-SG" sz="4000" b="1" dirty="0">
                <a:solidFill>
                  <a:srgbClr val="000000"/>
                </a:solidFill>
                <a:latin typeface="ITC Avant Garde Gothic" panose="020B0604020202020204" charset="0"/>
                <a:ea typeface="Times New Roman" panose="02020603050405020304" pitchFamily="18" charset="0"/>
                <a:cs typeface="Segoe UI" panose="020B0502040204020203" pitchFamily="34" charset="0"/>
              </a:rPr>
              <a:t>for anything, except to be thrown out and trampled underfoot. </a:t>
            </a:r>
          </a:p>
        </p:txBody>
      </p:sp>
      <p:pic>
        <p:nvPicPr>
          <p:cNvPr id="3074" name="Picture 2" descr="600+ Throwing Salt Stock Photos, Pictures &amp; Royalty-Free Images - iStock |  Woman throwing salt, Throwing salt over shoulder, Throwing salt black  background">
            <a:extLst>
              <a:ext uri="{FF2B5EF4-FFF2-40B4-BE49-F238E27FC236}">
                <a16:creationId xmlns:a16="http://schemas.microsoft.com/office/drawing/2014/main" id="{CBDA9D90-8BCA-FC69-51A1-589922CCC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738" y="4991100"/>
            <a:ext cx="6629400" cy="44087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75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506D1-0CB2-09D3-A91B-24A1D1C2C2EF}"/>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3A7D505-7C2D-D2A8-EEA9-88F82631CFEF}"/>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SALTY AND SHINING (5:13-16)</a:t>
            </a:r>
          </a:p>
        </p:txBody>
      </p:sp>
      <p:sp>
        <p:nvSpPr>
          <p:cNvPr id="5" name="AutoShape 5">
            <a:extLst>
              <a:ext uri="{FF2B5EF4-FFF2-40B4-BE49-F238E27FC236}">
                <a16:creationId xmlns:a16="http://schemas.microsoft.com/office/drawing/2014/main" id="{87515078-D72B-E20E-28BF-3E2FAE6CF603}"/>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0F922178-23B1-8793-5258-A2200AA49C5A}"/>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5C48CAFD-F84F-6F78-A19D-9586DACA8ECE}"/>
              </a:ext>
            </a:extLst>
          </p:cNvPr>
          <p:cNvSpPr txBox="1"/>
          <p:nvPr/>
        </p:nvSpPr>
        <p:spPr>
          <a:xfrm>
            <a:off x="817269" y="1485900"/>
            <a:ext cx="9850731" cy="3785652"/>
          </a:xfrm>
          <a:prstGeom prst="rect">
            <a:avLst/>
          </a:prstGeom>
          <a:noFill/>
        </p:spPr>
        <p:txBody>
          <a:bodyPr wrap="square">
            <a:spAutoFit/>
          </a:bodyPr>
          <a:lstStyle/>
          <a:p>
            <a:r>
              <a:rPr lang="en-US" sz="4000" dirty="0">
                <a:effectLst/>
                <a:latin typeface="ITC Avant Garde Gothic" panose="020B0604020202020204" charset="0"/>
                <a:ea typeface="DengXian" panose="02010600030101010101" pitchFamily="2" charset="-122"/>
                <a:cs typeface="Times New Roman" panose="02020603050405020304" pitchFamily="18" charset="0"/>
              </a:rPr>
              <a:t>The glory of the gospel is that </a:t>
            </a:r>
            <a:r>
              <a:rPr lang="en-US" sz="4000" b="1" dirty="0">
                <a:solidFill>
                  <a:srgbClr val="C00000"/>
                </a:solidFill>
                <a:effectLst/>
                <a:latin typeface="ITC Avant Garde Gothic" panose="020B0604020202020204" charset="0"/>
                <a:ea typeface="DengXian" panose="02010600030101010101" pitchFamily="2" charset="-122"/>
                <a:cs typeface="Times New Roman" panose="02020603050405020304" pitchFamily="18" charset="0"/>
              </a:rPr>
              <a:t>when the Church is absolutely different from the world, she invariably attracts it</a:t>
            </a:r>
            <a:r>
              <a:rPr lang="en-US" sz="4000" dirty="0">
                <a:effectLst/>
                <a:latin typeface="ITC Avant Garde Gothic" panose="020B0604020202020204" charset="0"/>
                <a:ea typeface="DengXian" panose="02010600030101010101" pitchFamily="2" charset="-122"/>
                <a:cs typeface="Times New Roman" panose="02020603050405020304" pitchFamily="18" charset="0"/>
              </a:rPr>
              <a:t>. It is then that the world is made to listen to her message, though it may hate it at first. (Martin Lloyd Jones)</a:t>
            </a:r>
            <a:endParaRPr lang="en-SG" sz="4000" b="1" dirty="0">
              <a:latin typeface="ITC Avant Garde Gothic" panose="020B060402020202020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43145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DF026-E879-E2B4-8523-E70C913C72D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6DF7F845-A806-339B-DC15-824CF768B714}"/>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SALTY AND SHINING (5:13-16)</a:t>
            </a:r>
          </a:p>
        </p:txBody>
      </p:sp>
      <p:sp>
        <p:nvSpPr>
          <p:cNvPr id="5" name="AutoShape 5">
            <a:extLst>
              <a:ext uri="{FF2B5EF4-FFF2-40B4-BE49-F238E27FC236}">
                <a16:creationId xmlns:a16="http://schemas.microsoft.com/office/drawing/2014/main" id="{108191F9-BD90-A4A6-7D01-82A4F44895F4}"/>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791C1749-7E32-4E0F-AC0C-C3D3FC0DE859}"/>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CA0FB23D-7043-0684-56A1-057AA63888E4}"/>
              </a:ext>
            </a:extLst>
          </p:cNvPr>
          <p:cNvSpPr txBox="1"/>
          <p:nvPr/>
        </p:nvSpPr>
        <p:spPr>
          <a:xfrm>
            <a:off x="817269" y="1485900"/>
            <a:ext cx="9850731" cy="4524315"/>
          </a:xfrm>
          <a:prstGeom prst="rect">
            <a:avLst/>
          </a:prstGeom>
          <a:noFill/>
          <a:effectLst>
            <a:softEdge rad="127000"/>
          </a:effectLst>
        </p:spPr>
        <p:txBody>
          <a:bodyPr wrap="square">
            <a:spAutoFit/>
          </a:bodyPr>
          <a:lstStyle/>
          <a:p>
            <a:r>
              <a:rPr lang="en-SG" sz="3600" b="1" dirty="0">
                <a:solidFill>
                  <a:srgbClr val="000000"/>
                </a:solidFill>
                <a:latin typeface="ITC Avant Garde Gothic" panose="020B0604020202020204" charset="0"/>
                <a:ea typeface="Times New Roman" panose="02020603050405020304" pitchFamily="18" charset="0"/>
                <a:cs typeface="Segoe UI" panose="020B0502040204020203" pitchFamily="34" charset="0"/>
              </a:rPr>
              <a:t>“You are the light of the world. A town built on a hill cannot be hidden. Neither do people light a lamp and put it under a bowl. Instead, they put it on its stand, and it gives light to everyone in the house. In the same way, </a:t>
            </a:r>
            <a:r>
              <a:rPr lang="en-SG" sz="3600" b="1" dirty="0">
                <a:solidFill>
                  <a:srgbClr val="C00000"/>
                </a:solidFill>
                <a:latin typeface="ITC Avant Garde Gothic" panose="020B0604020202020204" charset="0"/>
                <a:ea typeface="Times New Roman" panose="02020603050405020304" pitchFamily="18" charset="0"/>
                <a:cs typeface="Segoe UI" panose="020B0502040204020203" pitchFamily="34" charset="0"/>
              </a:rPr>
              <a:t>let your light shine before others</a:t>
            </a:r>
            <a:r>
              <a:rPr lang="en-SG" sz="3600" b="1" dirty="0">
                <a:solidFill>
                  <a:srgbClr val="000000"/>
                </a:solidFill>
                <a:latin typeface="ITC Avant Garde Gothic" panose="020B0604020202020204" charset="0"/>
                <a:ea typeface="Times New Roman" panose="02020603050405020304" pitchFamily="18" charset="0"/>
                <a:cs typeface="Segoe UI" panose="020B0502040204020203" pitchFamily="34" charset="0"/>
              </a:rPr>
              <a:t>, that they may see your good deeds and glorify your Father in heaven.</a:t>
            </a:r>
            <a:endParaRPr lang="en-SG" sz="3600" b="1" dirty="0">
              <a:effectLst/>
              <a:latin typeface="ITC Avant Garde Gothic" panose="020B0604020202020204" charset="0"/>
              <a:ea typeface="Times New Roman" panose="02020603050405020304" pitchFamily="18" charset="0"/>
            </a:endParaRPr>
          </a:p>
        </p:txBody>
      </p:sp>
      <p:pic>
        <p:nvPicPr>
          <p:cNvPr id="2050" name="Picture 2" descr="Free Lighthouse at night Image | Download at StockCake">
            <a:extLst>
              <a:ext uri="{FF2B5EF4-FFF2-40B4-BE49-F238E27FC236}">
                <a16:creationId xmlns:a16="http://schemas.microsoft.com/office/drawing/2014/main" id="{8A849AF4-0C54-5382-6205-ACD87E9A1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534" y="6134100"/>
            <a:ext cx="6934200" cy="3886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1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0F27F-B35E-AB9A-BF20-ECFCD4AFB929}"/>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B9EA476-87EC-48E2-63F4-76F1FFBE9702}"/>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SALTY AND SHINING (5:13-16)</a:t>
            </a:r>
          </a:p>
        </p:txBody>
      </p:sp>
      <p:sp>
        <p:nvSpPr>
          <p:cNvPr id="5" name="AutoShape 5">
            <a:extLst>
              <a:ext uri="{FF2B5EF4-FFF2-40B4-BE49-F238E27FC236}">
                <a16:creationId xmlns:a16="http://schemas.microsoft.com/office/drawing/2014/main" id="{812281F0-D369-29A3-7D85-4B44734061DA}"/>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4F8BA071-B512-83A1-1A12-05BFFD1B43A2}"/>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pic>
        <p:nvPicPr>
          <p:cNvPr id="26626" name="Picture 2" descr="1,900+ Rotting Meat Stock Photos, Pictures &amp; Royalty-Free Images - iStock |  Ground beef, Raw meat">
            <a:extLst>
              <a:ext uri="{FF2B5EF4-FFF2-40B4-BE49-F238E27FC236}">
                <a16:creationId xmlns:a16="http://schemas.microsoft.com/office/drawing/2014/main" id="{E4530268-A8AC-0FCB-8506-27417DE22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69" y="1717151"/>
            <a:ext cx="5829300" cy="3886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6630" name="Picture 6" descr="Photo of Dim Light Bulb">
            <a:extLst>
              <a:ext uri="{FF2B5EF4-FFF2-40B4-BE49-F238E27FC236}">
                <a16:creationId xmlns:a16="http://schemas.microsoft.com/office/drawing/2014/main" id="{1B49CD9A-E37E-5AE9-48FE-DC7BE8F60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717151"/>
            <a:ext cx="5832946" cy="3886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2BA826-4479-EBFA-30A0-0B2ECC86C2A5}"/>
              </a:ext>
            </a:extLst>
          </p:cNvPr>
          <p:cNvSpPr txBox="1"/>
          <p:nvPr/>
        </p:nvSpPr>
        <p:spPr>
          <a:xfrm>
            <a:off x="817269" y="6225704"/>
            <a:ext cx="10079331" cy="2554545"/>
          </a:xfrm>
          <a:prstGeom prst="rect">
            <a:avLst/>
          </a:prstGeom>
          <a:noFill/>
          <a:effectLst>
            <a:softEdge rad="127000"/>
          </a:effectLst>
        </p:spPr>
        <p:txBody>
          <a:bodyPr wrap="square">
            <a:spAutoFit/>
          </a:bodyPr>
          <a:lstStyle/>
          <a:p>
            <a:r>
              <a:rPr lang="en-SG" sz="4000" dirty="0">
                <a:effectLst/>
                <a:latin typeface="ITC Avant Garde Gothic" panose="020B0604020202020204" charset="0"/>
                <a:ea typeface="Times New Roman" panose="02020603050405020304" pitchFamily="18" charset="0"/>
              </a:rPr>
              <a:t>If the world is not changed, we need to take a good look at ourselves and ask, “what has happened to our saltiness? What has happened to our brightness?”</a:t>
            </a:r>
          </a:p>
        </p:txBody>
      </p:sp>
    </p:spTree>
    <p:extLst>
      <p:ext uri="{BB962C8B-B14F-4D97-AF65-F5344CB8AC3E}">
        <p14:creationId xmlns:p14="http://schemas.microsoft.com/office/powerpoint/2010/main" val="357673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E6F79-CFDB-D7F6-2ABE-42869FB6889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D1D8E03-D6D2-4AF7-E53A-9F018E707941}"/>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RECAP</a:t>
            </a:r>
          </a:p>
        </p:txBody>
      </p:sp>
      <p:sp>
        <p:nvSpPr>
          <p:cNvPr id="5" name="AutoShape 5">
            <a:extLst>
              <a:ext uri="{FF2B5EF4-FFF2-40B4-BE49-F238E27FC236}">
                <a16:creationId xmlns:a16="http://schemas.microsoft.com/office/drawing/2014/main" id="{6408F9DF-A4A2-D656-25AB-7B34DE4802B2}"/>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2BB55EA9-F6AF-D402-9220-C4D951E47629}"/>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771547E8-EB4B-32A7-496B-69B800C2CB2A}"/>
              </a:ext>
            </a:extLst>
          </p:cNvPr>
          <p:cNvSpPr txBox="1"/>
          <p:nvPr/>
        </p:nvSpPr>
        <p:spPr>
          <a:xfrm>
            <a:off x="817269" y="2171700"/>
            <a:ext cx="9774532" cy="6863417"/>
          </a:xfrm>
          <a:prstGeom prst="rect">
            <a:avLst/>
          </a:prstGeom>
          <a:noFill/>
        </p:spPr>
        <p:txBody>
          <a:bodyPr wrap="square">
            <a:spAutoFit/>
          </a:bodyPr>
          <a:lstStyle/>
          <a:p>
            <a:r>
              <a:rPr lang="en-US" sz="4400" i="0" dirty="0">
                <a:solidFill>
                  <a:srgbClr val="000000"/>
                </a:solidFill>
                <a:effectLst/>
                <a:latin typeface="ITC Avant Garde Gothic" panose="020B0604020202020204" charset="0"/>
              </a:rPr>
              <a:t>Large crowds </a:t>
            </a:r>
            <a:r>
              <a:rPr lang="en-US" sz="4400" b="0" i="0" dirty="0">
                <a:solidFill>
                  <a:srgbClr val="000000"/>
                </a:solidFill>
                <a:effectLst/>
                <a:latin typeface="ITC Avant Garde Gothic" panose="020B0604020202020204" charset="0"/>
              </a:rPr>
              <a:t>from Galilee, the Decapolis,</a:t>
            </a:r>
            <a:r>
              <a:rPr lang="en-US" sz="4400" baseline="30000" dirty="0">
                <a:solidFill>
                  <a:srgbClr val="000000"/>
                </a:solidFill>
                <a:latin typeface="ITC Avant Garde Gothic" panose="020B0604020202020204" charset="0"/>
              </a:rPr>
              <a:t> </a:t>
            </a:r>
            <a:r>
              <a:rPr lang="en-US" sz="4400" b="0" i="0" dirty="0">
                <a:solidFill>
                  <a:srgbClr val="000000"/>
                </a:solidFill>
                <a:effectLst/>
                <a:latin typeface="ITC Avant Garde Gothic" panose="020B0604020202020204" charset="0"/>
              </a:rPr>
              <a:t>Jerusalem, Judea and the region across the Jordan followed him. (4:25)</a:t>
            </a:r>
          </a:p>
          <a:p>
            <a:endParaRPr lang="en-US" sz="4400" dirty="0">
              <a:solidFill>
                <a:srgbClr val="000000"/>
              </a:solidFill>
              <a:latin typeface="ITC Avant Garde Gothic" panose="020B0604020202020204" charset="0"/>
            </a:endParaRPr>
          </a:p>
          <a:p>
            <a:r>
              <a:rPr lang="en-US" sz="4400" b="0" i="0" dirty="0">
                <a:solidFill>
                  <a:srgbClr val="000000"/>
                </a:solidFill>
                <a:effectLst/>
                <a:latin typeface="ITC Avant Garde Gothic" panose="020B0604020202020204" charset="0"/>
              </a:rPr>
              <a:t>Now when Jesus saw the crowds, he went up on a mountainside and sat down. His disciples came to him, and he began to teach them. (5:1)</a:t>
            </a:r>
            <a:endParaRPr lang="en-SG" sz="4400" dirty="0">
              <a:latin typeface="ITC Avant Garde Gothic" panose="020B0604020202020204" charset="0"/>
            </a:endParaRPr>
          </a:p>
        </p:txBody>
      </p:sp>
      <p:pic>
        <p:nvPicPr>
          <p:cNvPr id="20" name="Picture 19" descr="A person in a robe with a group of people in the background&#10;&#10;Description automatically generated">
            <a:extLst>
              <a:ext uri="{FF2B5EF4-FFF2-40B4-BE49-F238E27FC236}">
                <a16:creationId xmlns:a16="http://schemas.microsoft.com/office/drawing/2014/main" id="{02615C0F-4E76-7E3F-4F55-FA02A0B6B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9572" y="1584152"/>
            <a:ext cx="6643982" cy="4172045"/>
          </a:xfrm>
          <a:prstGeom prst="rect">
            <a:avLst/>
          </a:prstGeom>
          <a:effectLst>
            <a:softEdge rad="127000"/>
          </a:effectLst>
        </p:spPr>
      </p:pic>
    </p:spTree>
    <p:extLst>
      <p:ext uri="{BB962C8B-B14F-4D97-AF65-F5344CB8AC3E}">
        <p14:creationId xmlns:p14="http://schemas.microsoft.com/office/powerpoint/2010/main" val="953726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THE BLESSED KING</a:t>
            </a:r>
          </a:p>
        </p:txBody>
      </p:sp>
      <p:sp>
        <p:nvSpPr>
          <p:cNvPr id="5" name="AutoShape 5"/>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8" name="TextBox 7">
            <a:extLst>
              <a:ext uri="{FF2B5EF4-FFF2-40B4-BE49-F238E27FC236}">
                <a16:creationId xmlns:a16="http://schemas.microsoft.com/office/drawing/2014/main" id="{284D363D-B0FE-E8CE-8A90-E48118369921}"/>
              </a:ext>
            </a:extLst>
          </p:cNvPr>
          <p:cNvSpPr txBox="1"/>
          <p:nvPr/>
        </p:nvSpPr>
        <p:spPr>
          <a:xfrm>
            <a:off x="817269" y="1632004"/>
            <a:ext cx="9622131" cy="7478970"/>
          </a:xfrm>
          <a:prstGeom prst="rect">
            <a:avLst/>
          </a:prstGeom>
          <a:noFill/>
          <a:effectLst>
            <a:softEdge rad="127000"/>
          </a:effectLst>
        </p:spPr>
        <p:txBody>
          <a:bodyPr wrap="square">
            <a:spAutoFit/>
          </a:bodyPr>
          <a:lstStyle/>
          <a:p>
            <a:pPr>
              <a:spcBef>
                <a:spcPts val="600"/>
              </a:spcBef>
              <a:spcAft>
                <a:spcPts val="600"/>
              </a:spcAft>
            </a:pPr>
            <a:r>
              <a:rPr lang="en-SG" sz="4000" dirty="0">
                <a:effectLst/>
                <a:latin typeface="ITC Avant Garde Gothic" panose="020B0604020202020204" charset="0"/>
                <a:ea typeface="Times New Roman" panose="02020603050405020304" pitchFamily="18" charset="0"/>
              </a:rPr>
              <a:t>Jesus was and is:</a:t>
            </a:r>
          </a:p>
          <a:p>
            <a:pPr marL="457200" indent="-457200" algn="l">
              <a:spcBef>
                <a:spcPts val="600"/>
              </a:spcBef>
              <a:spcAft>
                <a:spcPts val="600"/>
              </a:spcAft>
              <a:buFont typeface="Arial" panose="020B0604020202020204" pitchFamily="34" charset="0"/>
              <a:buChar char="•"/>
            </a:pPr>
            <a:r>
              <a:rPr lang="en-US" sz="4000" dirty="0">
                <a:solidFill>
                  <a:srgbClr val="000000"/>
                </a:solidFill>
                <a:latin typeface="ITC Avant Garde Gothic" panose="020B0604020202020204" charset="0"/>
              </a:rPr>
              <a:t>P</a:t>
            </a:r>
            <a:r>
              <a:rPr lang="en-US" sz="4000" b="0" i="0" dirty="0">
                <a:solidFill>
                  <a:srgbClr val="000000"/>
                </a:solidFill>
                <a:effectLst/>
                <a:latin typeface="ITC Avant Garde Gothic" panose="020B0604020202020204" charset="0"/>
              </a:rPr>
              <a:t>oor in spirit</a:t>
            </a:r>
          </a:p>
          <a:p>
            <a:pPr marL="457200" indent="-457200" algn="l">
              <a:spcBef>
                <a:spcPts val="600"/>
              </a:spcBef>
              <a:spcAft>
                <a:spcPts val="600"/>
              </a:spcAft>
              <a:buFont typeface="Arial" panose="020B0604020202020204" pitchFamily="34" charset="0"/>
              <a:buChar char="•"/>
            </a:pPr>
            <a:r>
              <a:rPr lang="en-US" sz="4000" b="0" i="0" dirty="0">
                <a:solidFill>
                  <a:srgbClr val="000000"/>
                </a:solidFill>
                <a:effectLst/>
                <a:latin typeface="ITC Avant Garde Gothic" panose="020B0604020202020204" charset="0"/>
              </a:rPr>
              <a:t>One </a:t>
            </a:r>
            <a:r>
              <a:rPr lang="en-US" sz="4000" dirty="0">
                <a:solidFill>
                  <a:srgbClr val="000000"/>
                </a:solidFill>
                <a:latin typeface="ITC Avant Garde Gothic" panose="020B0604020202020204" charset="0"/>
              </a:rPr>
              <a:t>Who </a:t>
            </a:r>
            <a:r>
              <a:rPr lang="en-US" sz="4000" b="0" i="0" dirty="0">
                <a:solidFill>
                  <a:srgbClr val="000000"/>
                </a:solidFill>
                <a:effectLst/>
                <a:latin typeface="ITC Avant Garde Gothic" panose="020B0604020202020204" charset="0"/>
              </a:rPr>
              <a:t>Mourns</a:t>
            </a:r>
          </a:p>
          <a:p>
            <a:pPr marL="457200" indent="-457200" algn="l">
              <a:spcBef>
                <a:spcPts val="600"/>
              </a:spcBef>
              <a:spcAft>
                <a:spcPts val="600"/>
              </a:spcAft>
              <a:buFont typeface="Arial" panose="020B0604020202020204" pitchFamily="34" charset="0"/>
              <a:buChar char="•"/>
            </a:pPr>
            <a:r>
              <a:rPr lang="en-US" sz="4000" b="0" i="0" dirty="0">
                <a:solidFill>
                  <a:srgbClr val="000000"/>
                </a:solidFill>
                <a:effectLst/>
                <a:latin typeface="ITC Avant Garde Gothic" panose="020B0604020202020204" charset="0"/>
              </a:rPr>
              <a:t>Meek</a:t>
            </a:r>
          </a:p>
          <a:p>
            <a:pPr marL="457200" indent="-457200" algn="l">
              <a:spcBef>
                <a:spcPts val="600"/>
              </a:spcBef>
              <a:spcAft>
                <a:spcPts val="600"/>
              </a:spcAft>
              <a:buFont typeface="Arial" panose="020B0604020202020204" pitchFamily="34" charset="0"/>
              <a:buChar char="•"/>
            </a:pPr>
            <a:r>
              <a:rPr lang="en-US" sz="4000" b="0" i="0" dirty="0">
                <a:solidFill>
                  <a:srgbClr val="000000"/>
                </a:solidFill>
                <a:effectLst/>
                <a:latin typeface="ITC Avant Garde Gothic" panose="020B0604020202020204" charset="0"/>
              </a:rPr>
              <a:t>One Who hungers and thirsts for righteousness</a:t>
            </a:r>
          </a:p>
          <a:p>
            <a:pPr marL="457200" indent="-457200" algn="l">
              <a:spcBef>
                <a:spcPts val="600"/>
              </a:spcBef>
              <a:spcAft>
                <a:spcPts val="600"/>
              </a:spcAft>
              <a:buFont typeface="Arial" panose="020B0604020202020204" pitchFamily="34" charset="0"/>
              <a:buChar char="•"/>
            </a:pPr>
            <a:r>
              <a:rPr lang="en-US" sz="4000" dirty="0">
                <a:solidFill>
                  <a:srgbClr val="000000"/>
                </a:solidFill>
                <a:latin typeface="ITC Avant Garde Gothic" panose="020B0604020202020204" charset="0"/>
              </a:rPr>
              <a:t>M</a:t>
            </a:r>
            <a:r>
              <a:rPr lang="en-US" sz="4000" b="0" i="0" dirty="0">
                <a:solidFill>
                  <a:srgbClr val="000000"/>
                </a:solidFill>
                <a:effectLst/>
                <a:latin typeface="ITC Avant Garde Gothic" panose="020B0604020202020204" charset="0"/>
              </a:rPr>
              <a:t>erciful</a:t>
            </a:r>
          </a:p>
          <a:p>
            <a:pPr marL="457200" indent="-457200" algn="l">
              <a:spcBef>
                <a:spcPts val="600"/>
              </a:spcBef>
              <a:spcAft>
                <a:spcPts val="600"/>
              </a:spcAft>
              <a:buFont typeface="Arial" panose="020B0604020202020204" pitchFamily="34" charset="0"/>
              <a:buChar char="•"/>
            </a:pPr>
            <a:r>
              <a:rPr lang="en-US" sz="4000" b="0" i="0" dirty="0">
                <a:solidFill>
                  <a:srgbClr val="000000"/>
                </a:solidFill>
                <a:effectLst/>
                <a:latin typeface="ITC Avant Garde Gothic" panose="020B0604020202020204" charset="0"/>
              </a:rPr>
              <a:t>Pure in heart</a:t>
            </a:r>
          </a:p>
          <a:p>
            <a:pPr marL="457200" indent="-457200" algn="l">
              <a:spcBef>
                <a:spcPts val="600"/>
              </a:spcBef>
              <a:spcAft>
                <a:spcPts val="600"/>
              </a:spcAft>
              <a:buFont typeface="Arial" panose="020B0604020202020204" pitchFamily="34" charset="0"/>
              <a:buChar char="•"/>
            </a:pPr>
            <a:r>
              <a:rPr lang="en-US" sz="4000" b="0" i="0" dirty="0">
                <a:solidFill>
                  <a:srgbClr val="000000"/>
                </a:solidFill>
                <a:effectLst/>
                <a:latin typeface="ITC Avant Garde Gothic" panose="020B0604020202020204" charset="0"/>
              </a:rPr>
              <a:t>A Peacemaker</a:t>
            </a:r>
            <a:endParaRPr lang="en-US" sz="4000" b="1" i="0" baseline="30000" dirty="0">
              <a:solidFill>
                <a:srgbClr val="000000"/>
              </a:solidFill>
              <a:effectLst/>
              <a:latin typeface="ITC Avant Garde Gothic" panose="020B0604020202020204" charset="0"/>
            </a:endParaRPr>
          </a:p>
          <a:p>
            <a:pPr marL="457200" indent="-457200" algn="l">
              <a:spcBef>
                <a:spcPts val="600"/>
              </a:spcBef>
              <a:spcAft>
                <a:spcPts val="600"/>
              </a:spcAft>
              <a:buFont typeface="Arial" panose="020B0604020202020204" pitchFamily="34" charset="0"/>
              <a:buChar char="•"/>
            </a:pPr>
            <a:r>
              <a:rPr lang="en-US" sz="4000" b="0" i="0" dirty="0">
                <a:solidFill>
                  <a:srgbClr val="000000"/>
                </a:solidFill>
                <a:effectLst/>
                <a:latin typeface="ITC Avant Garde Gothic" panose="020B0604020202020204" charset="0"/>
              </a:rPr>
              <a:t>Persecuted for righteousness' sake</a:t>
            </a:r>
          </a:p>
        </p:txBody>
      </p:sp>
      <p:pic>
        <p:nvPicPr>
          <p:cNvPr id="27650" name="Picture 2" descr="10 Powerful Facts about The Cross and Crucifixion of Jesus">
            <a:extLst>
              <a:ext uri="{FF2B5EF4-FFF2-40B4-BE49-F238E27FC236}">
                <a16:creationId xmlns:a16="http://schemas.microsoft.com/office/drawing/2014/main" id="{86A4C19A-F7F8-7BF9-63ED-E3EC1954B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3769" y="1539238"/>
            <a:ext cx="7189785" cy="37566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7B923-B3D6-738E-369F-9AFAA241BD7A}"/>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4EA5882-0A18-39A0-5C6E-1498956EA0B6}"/>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FOR REFLECTION AND DISCUSSION</a:t>
            </a:r>
          </a:p>
        </p:txBody>
      </p:sp>
      <p:sp>
        <p:nvSpPr>
          <p:cNvPr id="5" name="AutoShape 5">
            <a:extLst>
              <a:ext uri="{FF2B5EF4-FFF2-40B4-BE49-F238E27FC236}">
                <a16:creationId xmlns:a16="http://schemas.microsoft.com/office/drawing/2014/main" id="{434CB22D-423D-4478-D7FD-AD2C3E95C8D0}"/>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53ECDDB6-B44C-BA33-9C17-BC716CB12EBE}"/>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8" name="TextBox 7">
            <a:extLst>
              <a:ext uri="{FF2B5EF4-FFF2-40B4-BE49-F238E27FC236}">
                <a16:creationId xmlns:a16="http://schemas.microsoft.com/office/drawing/2014/main" id="{7F8BDA8B-4B31-53DE-93DB-CDB565FA9092}"/>
              </a:ext>
            </a:extLst>
          </p:cNvPr>
          <p:cNvSpPr txBox="1"/>
          <p:nvPr/>
        </p:nvSpPr>
        <p:spPr>
          <a:xfrm>
            <a:off x="819544" y="2324100"/>
            <a:ext cx="16403931" cy="4093428"/>
          </a:xfrm>
          <a:prstGeom prst="rect">
            <a:avLst/>
          </a:prstGeom>
          <a:noFill/>
          <a:effectLst>
            <a:softEdge rad="127000"/>
          </a:effectLst>
        </p:spPr>
        <p:txBody>
          <a:bodyPr wrap="square">
            <a:spAutoFit/>
          </a:bodyPr>
          <a:lstStyle/>
          <a:p>
            <a:pPr marL="742950" lvl="0" indent="-742950" fontAlgn="base">
              <a:spcBef>
                <a:spcPts val="600"/>
              </a:spcBef>
              <a:spcAft>
                <a:spcPts val="600"/>
              </a:spcAft>
              <a:buFont typeface="+mj-lt"/>
              <a:buAutoNum type="arabicPeriod"/>
              <a:tabLst>
                <a:tab pos="228600" algn="l"/>
              </a:tabLst>
            </a:pPr>
            <a:r>
              <a:rPr lang="en-SG" sz="4000" dirty="0">
                <a:solidFill>
                  <a:srgbClr val="202124"/>
                </a:solidFill>
                <a:effectLst/>
                <a:latin typeface="ITC Avant Garde Gothic" panose="020B0604020202020204" charset="0"/>
                <a:ea typeface="Times New Roman" panose="02020603050405020304" pitchFamily="18" charset="0"/>
                <a:cs typeface="Arial" panose="020B0604020202020204" pitchFamily="34" charset="0"/>
              </a:rPr>
              <a:t>Which of these beatitudes point to evidence of King Jesus already working in us?</a:t>
            </a:r>
            <a:endParaRPr lang="en-SG" sz="4000" dirty="0">
              <a:effectLst/>
              <a:latin typeface="ITC Avant Garde Gothic" panose="020B0604020202020204" charset="0"/>
              <a:ea typeface="Times New Roman" panose="02020603050405020304" pitchFamily="18" charset="0"/>
            </a:endParaRPr>
          </a:p>
          <a:p>
            <a:pPr marL="742950" lvl="0" indent="-742950" fontAlgn="base">
              <a:spcBef>
                <a:spcPts val="600"/>
              </a:spcBef>
              <a:spcAft>
                <a:spcPts val="600"/>
              </a:spcAft>
              <a:buFont typeface="+mj-lt"/>
              <a:buAutoNum type="arabicPeriod"/>
              <a:tabLst>
                <a:tab pos="228600" algn="l"/>
              </a:tabLst>
            </a:pPr>
            <a:r>
              <a:rPr lang="en-SG" sz="4000" dirty="0">
                <a:solidFill>
                  <a:srgbClr val="202124"/>
                </a:solidFill>
                <a:effectLst/>
                <a:latin typeface="ITC Avant Garde Gothic" panose="020B0604020202020204" charset="0"/>
                <a:ea typeface="Times New Roman" panose="02020603050405020304" pitchFamily="18" charset="0"/>
                <a:cs typeface="Arial" panose="020B0604020202020204" pitchFamily="34" charset="0"/>
              </a:rPr>
              <a:t>Which of these show us that we still need King Jesus to work deeply in us?</a:t>
            </a:r>
            <a:endParaRPr lang="en-SG" sz="4000" dirty="0">
              <a:effectLst/>
              <a:latin typeface="ITC Avant Garde Gothic" panose="020B0604020202020204" charset="0"/>
              <a:ea typeface="Times New Roman" panose="02020603050405020304" pitchFamily="18" charset="0"/>
            </a:endParaRPr>
          </a:p>
          <a:p>
            <a:pPr marL="742950" lvl="0" indent="-742950" fontAlgn="base">
              <a:spcBef>
                <a:spcPts val="600"/>
              </a:spcBef>
              <a:spcAft>
                <a:spcPts val="600"/>
              </a:spcAft>
              <a:buFont typeface="+mj-lt"/>
              <a:buAutoNum type="arabicPeriod"/>
              <a:tabLst>
                <a:tab pos="228600" algn="l"/>
              </a:tabLst>
            </a:pPr>
            <a:r>
              <a:rPr lang="en-SG" sz="4000" dirty="0">
                <a:solidFill>
                  <a:srgbClr val="000000"/>
                </a:solidFill>
                <a:effectLst/>
                <a:latin typeface="ITC Avant Garde Gothic" panose="020B0604020202020204" charset="0"/>
                <a:ea typeface="Times New Roman" panose="02020603050405020304" pitchFamily="18" charset="0"/>
              </a:rPr>
              <a:t>Name one way you can begin to be distinctive (salt) and serve others (light) in your context?  </a:t>
            </a:r>
            <a:endParaRPr lang="en-SG" sz="4000" dirty="0">
              <a:effectLst/>
              <a:latin typeface="ITC Avant Garde Gothic" panose="020B0604020202020204" charset="0"/>
              <a:ea typeface="Times New Roman" panose="02020603050405020304" pitchFamily="18" charset="0"/>
            </a:endParaRPr>
          </a:p>
        </p:txBody>
      </p:sp>
    </p:spTree>
    <p:extLst>
      <p:ext uri="{BB962C8B-B14F-4D97-AF65-F5344CB8AC3E}">
        <p14:creationId xmlns:p14="http://schemas.microsoft.com/office/powerpoint/2010/main" val="304399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D33B-84AF-FDA3-0A09-42C3A16F2F0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9C7B014-6381-D8DE-FCF6-B985B7C0DF12}"/>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Sermon on the Mount (Matt 5-7)</a:t>
            </a:r>
          </a:p>
        </p:txBody>
      </p:sp>
      <p:sp>
        <p:nvSpPr>
          <p:cNvPr id="5" name="AutoShape 5">
            <a:extLst>
              <a:ext uri="{FF2B5EF4-FFF2-40B4-BE49-F238E27FC236}">
                <a16:creationId xmlns:a16="http://schemas.microsoft.com/office/drawing/2014/main" id="{8CB09687-5387-73E4-77D7-FDAC8F911B8F}"/>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A9F3FC31-0F2E-1A4C-3745-2C376BFD1257}"/>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7" name="TextBox 7">
            <a:extLst>
              <a:ext uri="{FF2B5EF4-FFF2-40B4-BE49-F238E27FC236}">
                <a16:creationId xmlns:a16="http://schemas.microsoft.com/office/drawing/2014/main" id="{9E1FAEC8-5E1C-C824-CB24-0D850CD15797}"/>
              </a:ext>
            </a:extLst>
          </p:cNvPr>
          <p:cNvSpPr txBox="1"/>
          <p:nvPr/>
        </p:nvSpPr>
        <p:spPr>
          <a:xfrm>
            <a:off x="817269" y="1569712"/>
            <a:ext cx="3206092" cy="2847831"/>
          </a:xfrm>
          <a:prstGeom prst="rect">
            <a:avLst/>
          </a:prstGeom>
          <a:solidFill>
            <a:srgbClr val="CAAD5C"/>
          </a:solidFill>
          <a:ln w="19050">
            <a:solidFill>
              <a:schemeClr val="tx2"/>
            </a:solidFill>
          </a:ln>
        </p:spPr>
        <p:txBody>
          <a:bodyPr wrap="square" lIns="0" tIns="0" rIns="0" bIns="0" rtlCol="0" anchor="t">
            <a:spAutoFit/>
          </a:bodyPr>
          <a:lstStyle/>
          <a:p>
            <a:pPr algn="ctr">
              <a:lnSpc>
                <a:spcPts val="4480"/>
              </a:lnSpc>
              <a:spcBef>
                <a:spcPct val="0"/>
              </a:spcBef>
            </a:pPr>
            <a:endParaRPr lang="en-US" sz="3200" b="1" dirty="0">
              <a:solidFill>
                <a:schemeClr val="bg1"/>
              </a:solidFill>
              <a:latin typeface="ITC Avant Garde Gothic"/>
              <a:ea typeface="ITC Avant Garde Gothic"/>
              <a:cs typeface="ITC Avant Garde Gothic"/>
              <a:sym typeface="ITC Avant Garde Gothic"/>
            </a:endParaRPr>
          </a:p>
          <a:p>
            <a:pPr algn="ctr">
              <a:lnSpc>
                <a:spcPts val="4480"/>
              </a:lnSpc>
              <a:spcBef>
                <a:spcPct val="0"/>
              </a:spcBef>
            </a:pPr>
            <a:r>
              <a:rPr lang="en-US" sz="4000" b="1" dirty="0">
                <a:solidFill>
                  <a:schemeClr val="bg1"/>
                </a:solidFill>
                <a:latin typeface="ITC Avant Garde Gothic"/>
                <a:ea typeface="ITC Avant Garde Gothic"/>
                <a:cs typeface="ITC Avant Garde Gothic"/>
                <a:sym typeface="ITC Avant Garde Gothic"/>
              </a:rPr>
              <a:t>Matt 5-7</a:t>
            </a:r>
          </a:p>
          <a:p>
            <a:pPr algn="ctr">
              <a:lnSpc>
                <a:spcPts val="4480"/>
              </a:lnSpc>
              <a:spcBef>
                <a:spcPct val="0"/>
              </a:spcBef>
            </a:pPr>
            <a:endParaRPr lang="en-US" sz="3200" b="1" dirty="0">
              <a:solidFill>
                <a:schemeClr val="bg1"/>
              </a:solidFill>
              <a:latin typeface="ITC Avant Garde Gothic"/>
              <a:ea typeface="ITC Avant Garde Gothic"/>
              <a:cs typeface="ITC Avant Garde Gothic"/>
              <a:sym typeface="ITC Avant Garde Gothic"/>
            </a:endParaRPr>
          </a:p>
          <a:p>
            <a:pPr algn="ctr">
              <a:lnSpc>
                <a:spcPts val="4480"/>
              </a:lnSpc>
              <a:spcBef>
                <a:spcPct val="0"/>
              </a:spcBef>
            </a:pPr>
            <a:r>
              <a:rPr lang="en-US" sz="3200" b="1" dirty="0">
                <a:solidFill>
                  <a:schemeClr val="bg1"/>
                </a:solidFill>
                <a:latin typeface="ITC Avant Garde Gothic"/>
                <a:ea typeface="ITC Avant Garde Gothic"/>
                <a:cs typeface="ITC Avant Garde Gothic"/>
                <a:sym typeface="ITC Avant Garde Gothic"/>
              </a:rPr>
              <a:t>1</a:t>
            </a:r>
            <a:r>
              <a:rPr lang="en-US" sz="3200" b="1" baseline="30000" dirty="0">
                <a:solidFill>
                  <a:schemeClr val="bg1"/>
                </a:solidFill>
                <a:latin typeface="ITC Avant Garde Gothic"/>
                <a:ea typeface="ITC Avant Garde Gothic"/>
                <a:cs typeface="ITC Avant Garde Gothic"/>
                <a:sym typeface="ITC Avant Garde Gothic"/>
              </a:rPr>
              <a:t>st</a:t>
            </a:r>
            <a:r>
              <a:rPr lang="en-US" sz="3200" b="1" dirty="0">
                <a:solidFill>
                  <a:schemeClr val="bg1"/>
                </a:solidFill>
                <a:latin typeface="ITC Avant Garde Gothic"/>
                <a:ea typeface="ITC Avant Garde Gothic"/>
                <a:cs typeface="ITC Avant Garde Gothic"/>
                <a:sym typeface="ITC Avant Garde Gothic"/>
              </a:rPr>
              <a:t> Discourse</a:t>
            </a:r>
          </a:p>
          <a:p>
            <a:pPr algn="ctr">
              <a:lnSpc>
                <a:spcPts val="4480"/>
              </a:lnSpc>
              <a:spcBef>
                <a:spcPct val="0"/>
              </a:spcBef>
            </a:pPr>
            <a:endParaRPr lang="en-US" sz="3200" b="1" dirty="0">
              <a:solidFill>
                <a:schemeClr val="bg1"/>
              </a:solidFill>
              <a:latin typeface="ITC Avant Garde Gothic"/>
              <a:ea typeface="ITC Avant Garde Gothic"/>
              <a:cs typeface="ITC Avant Garde Gothic"/>
              <a:sym typeface="ITC Avant Garde Gothic"/>
            </a:endParaRPr>
          </a:p>
        </p:txBody>
      </p:sp>
      <p:sp>
        <p:nvSpPr>
          <p:cNvPr id="8" name="TextBox 7">
            <a:extLst>
              <a:ext uri="{FF2B5EF4-FFF2-40B4-BE49-F238E27FC236}">
                <a16:creationId xmlns:a16="http://schemas.microsoft.com/office/drawing/2014/main" id="{961C6042-C801-AF8E-D17D-7D9EF2BF33C0}"/>
              </a:ext>
            </a:extLst>
          </p:cNvPr>
          <p:cNvSpPr txBox="1"/>
          <p:nvPr/>
        </p:nvSpPr>
        <p:spPr>
          <a:xfrm>
            <a:off x="4150337" y="1564699"/>
            <a:ext cx="3206093" cy="2847831"/>
          </a:xfrm>
          <a:prstGeom prst="rect">
            <a:avLst/>
          </a:prstGeom>
          <a:solidFill>
            <a:schemeClr val="bg1">
              <a:alpha val="0"/>
            </a:schemeClr>
          </a:solidFill>
          <a:ln w="19050">
            <a:solidFill>
              <a:schemeClr val="tx2"/>
            </a:solidFill>
          </a:ln>
        </p:spPr>
        <p:txBody>
          <a:bodyPr wrap="square" lIns="0" tIns="0" rIns="0" bIns="0" rtlCol="0" anchor="t">
            <a:spAutoFit/>
          </a:bodyPr>
          <a:lstStyle/>
          <a:p>
            <a:pPr algn="ctr">
              <a:lnSpc>
                <a:spcPts val="4480"/>
              </a:lnSpc>
              <a:spcBef>
                <a:spcPct val="0"/>
              </a:spcBef>
            </a:pPr>
            <a:endParaRPr lang="en-US" sz="3200" b="1" dirty="0">
              <a:latin typeface="ITC Avant Garde Gothic"/>
              <a:ea typeface="ITC Avant Garde Gothic"/>
              <a:cs typeface="ITC Avant Garde Gothic"/>
              <a:sym typeface="ITC Avant Garde Gothic"/>
            </a:endParaRPr>
          </a:p>
          <a:p>
            <a:pPr algn="ctr">
              <a:lnSpc>
                <a:spcPts val="4480"/>
              </a:lnSpc>
              <a:spcBef>
                <a:spcPct val="0"/>
              </a:spcBef>
            </a:pPr>
            <a:r>
              <a:rPr lang="en-US" sz="4000" b="1" dirty="0">
                <a:latin typeface="ITC Avant Garde Gothic"/>
                <a:ea typeface="ITC Avant Garde Gothic"/>
                <a:cs typeface="ITC Avant Garde Gothic"/>
                <a:sym typeface="ITC Avant Garde Gothic"/>
              </a:rPr>
              <a:t>Matt 10</a:t>
            </a:r>
          </a:p>
          <a:p>
            <a:pPr algn="ctr">
              <a:lnSpc>
                <a:spcPts val="4480"/>
              </a:lnSpc>
              <a:spcBef>
                <a:spcPct val="0"/>
              </a:spcBef>
            </a:pPr>
            <a:endParaRPr lang="en-US" sz="3200" b="1" dirty="0">
              <a:latin typeface="ITC Avant Garde Gothic"/>
              <a:ea typeface="ITC Avant Garde Gothic"/>
              <a:cs typeface="ITC Avant Garde Gothic"/>
              <a:sym typeface="ITC Avant Garde Gothic"/>
            </a:endParaRPr>
          </a:p>
          <a:p>
            <a:pPr algn="ctr">
              <a:lnSpc>
                <a:spcPts val="4480"/>
              </a:lnSpc>
              <a:spcBef>
                <a:spcPct val="0"/>
              </a:spcBef>
            </a:pPr>
            <a:r>
              <a:rPr lang="en-US" sz="3200" b="1" dirty="0">
                <a:latin typeface="ITC Avant Garde Gothic"/>
                <a:ea typeface="ITC Avant Garde Gothic"/>
                <a:cs typeface="ITC Avant Garde Gothic"/>
                <a:sym typeface="ITC Avant Garde Gothic"/>
              </a:rPr>
              <a:t>2</a:t>
            </a:r>
            <a:r>
              <a:rPr lang="en-US" sz="3200" b="1" baseline="30000" dirty="0">
                <a:latin typeface="ITC Avant Garde Gothic"/>
                <a:ea typeface="ITC Avant Garde Gothic"/>
                <a:cs typeface="ITC Avant Garde Gothic"/>
                <a:sym typeface="ITC Avant Garde Gothic"/>
              </a:rPr>
              <a:t>nd</a:t>
            </a:r>
            <a:r>
              <a:rPr lang="en-US" sz="3200" b="1" dirty="0">
                <a:latin typeface="ITC Avant Garde Gothic"/>
                <a:ea typeface="ITC Avant Garde Gothic"/>
                <a:cs typeface="ITC Avant Garde Gothic"/>
                <a:sym typeface="ITC Avant Garde Gothic"/>
              </a:rPr>
              <a:t> Discourse</a:t>
            </a:r>
          </a:p>
          <a:p>
            <a:pPr algn="ctr">
              <a:lnSpc>
                <a:spcPts val="4480"/>
              </a:lnSpc>
              <a:spcBef>
                <a:spcPct val="0"/>
              </a:spcBef>
            </a:pPr>
            <a:endParaRPr lang="en-US" sz="3200" b="1" dirty="0">
              <a:latin typeface="ITC Avant Garde Gothic"/>
              <a:ea typeface="ITC Avant Garde Gothic"/>
              <a:cs typeface="ITC Avant Garde Gothic"/>
              <a:sym typeface="ITC Avant Garde Gothic"/>
            </a:endParaRPr>
          </a:p>
        </p:txBody>
      </p:sp>
      <p:sp>
        <p:nvSpPr>
          <p:cNvPr id="12" name="TextBox 11">
            <a:extLst>
              <a:ext uri="{FF2B5EF4-FFF2-40B4-BE49-F238E27FC236}">
                <a16:creationId xmlns:a16="http://schemas.microsoft.com/office/drawing/2014/main" id="{6331D159-F1A2-DC21-9800-563D2AB823CC}"/>
              </a:ext>
            </a:extLst>
          </p:cNvPr>
          <p:cNvSpPr txBox="1"/>
          <p:nvPr/>
        </p:nvSpPr>
        <p:spPr>
          <a:xfrm>
            <a:off x="14289007" y="1564699"/>
            <a:ext cx="3206093" cy="2847831"/>
          </a:xfrm>
          <a:prstGeom prst="rect">
            <a:avLst/>
          </a:prstGeom>
          <a:solidFill>
            <a:schemeClr val="bg1">
              <a:alpha val="0"/>
            </a:schemeClr>
          </a:solidFill>
          <a:ln w="19050">
            <a:solidFill>
              <a:schemeClr val="tx2"/>
            </a:solidFill>
          </a:ln>
        </p:spPr>
        <p:txBody>
          <a:bodyPr wrap="square" lIns="0" tIns="0" rIns="0" bIns="0" rtlCol="0" anchor="t">
            <a:spAutoFit/>
          </a:bodyPr>
          <a:lstStyle/>
          <a:p>
            <a:pPr algn="ctr">
              <a:lnSpc>
                <a:spcPts val="4480"/>
              </a:lnSpc>
              <a:spcBef>
                <a:spcPct val="0"/>
              </a:spcBef>
            </a:pPr>
            <a:endParaRPr lang="en-US" sz="3200" b="1" dirty="0">
              <a:latin typeface="ITC Avant Garde Gothic"/>
              <a:ea typeface="ITC Avant Garde Gothic"/>
              <a:cs typeface="ITC Avant Garde Gothic"/>
              <a:sym typeface="ITC Avant Garde Gothic"/>
            </a:endParaRPr>
          </a:p>
          <a:p>
            <a:pPr algn="ctr">
              <a:lnSpc>
                <a:spcPts val="4480"/>
              </a:lnSpc>
              <a:spcBef>
                <a:spcPct val="0"/>
              </a:spcBef>
            </a:pPr>
            <a:r>
              <a:rPr lang="en-US" sz="4000" b="1" dirty="0">
                <a:latin typeface="ITC Avant Garde Gothic"/>
                <a:ea typeface="ITC Avant Garde Gothic"/>
                <a:cs typeface="ITC Avant Garde Gothic"/>
                <a:sym typeface="ITC Avant Garde Gothic"/>
              </a:rPr>
              <a:t>Matt 24-25</a:t>
            </a:r>
          </a:p>
          <a:p>
            <a:pPr algn="ctr">
              <a:lnSpc>
                <a:spcPts val="4480"/>
              </a:lnSpc>
              <a:spcBef>
                <a:spcPct val="0"/>
              </a:spcBef>
            </a:pPr>
            <a:endParaRPr lang="en-US" sz="3200" b="1" dirty="0">
              <a:latin typeface="ITC Avant Garde Gothic"/>
              <a:ea typeface="ITC Avant Garde Gothic"/>
              <a:cs typeface="ITC Avant Garde Gothic"/>
              <a:sym typeface="ITC Avant Garde Gothic"/>
            </a:endParaRPr>
          </a:p>
          <a:p>
            <a:pPr algn="ctr">
              <a:lnSpc>
                <a:spcPts val="4480"/>
              </a:lnSpc>
              <a:spcBef>
                <a:spcPct val="0"/>
              </a:spcBef>
            </a:pPr>
            <a:r>
              <a:rPr lang="en-US" sz="3200" b="1" dirty="0">
                <a:latin typeface="ITC Avant Garde Gothic"/>
                <a:ea typeface="ITC Avant Garde Gothic"/>
                <a:cs typeface="ITC Avant Garde Gothic"/>
                <a:sym typeface="ITC Avant Garde Gothic"/>
              </a:rPr>
              <a:t>5</a:t>
            </a:r>
            <a:r>
              <a:rPr lang="en-US" sz="3200" b="1" baseline="30000" dirty="0">
                <a:latin typeface="ITC Avant Garde Gothic"/>
                <a:ea typeface="ITC Avant Garde Gothic"/>
                <a:cs typeface="ITC Avant Garde Gothic"/>
                <a:sym typeface="ITC Avant Garde Gothic"/>
              </a:rPr>
              <a:t>th</a:t>
            </a:r>
            <a:r>
              <a:rPr lang="en-US" sz="3200" b="1" dirty="0">
                <a:latin typeface="ITC Avant Garde Gothic"/>
                <a:ea typeface="ITC Avant Garde Gothic"/>
                <a:cs typeface="ITC Avant Garde Gothic"/>
                <a:sym typeface="ITC Avant Garde Gothic"/>
              </a:rPr>
              <a:t> Discourse</a:t>
            </a:r>
          </a:p>
          <a:p>
            <a:pPr algn="ctr">
              <a:lnSpc>
                <a:spcPts val="4480"/>
              </a:lnSpc>
              <a:spcBef>
                <a:spcPct val="0"/>
              </a:spcBef>
            </a:pPr>
            <a:endParaRPr lang="en-US" sz="3200" b="1" dirty="0">
              <a:latin typeface="ITC Avant Garde Gothic"/>
              <a:ea typeface="ITC Avant Garde Gothic"/>
              <a:cs typeface="ITC Avant Garde Gothic"/>
              <a:sym typeface="ITC Avant Garde Gothic"/>
            </a:endParaRPr>
          </a:p>
        </p:txBody>
      </p:sp>
      <p:sp>
        <p:nvSpPr>
          <p:cNvPr id="13" name="TextBox 12">
            <a:extLst>
              <a:ext uri="{FF2B5EF4-FFF2-40B4-BE49-F238E27FC236}">
                <a16:creationId xmlns:a16="http://schemas.microsoft.com/office/drawing/2014/main" id="{67533BE4-D1C3-8FA1-FA9A-F19100EFB0F4}"/>
              </a:ext>
            </a:extLst>
          </p:cNvPr>
          <p:cNvSpPr txBox="1"/>
          <p:nvPr/>
        </p:nvSpPr>
        <p:spPr>
          <a:xfrm>
            <a:off x="10909729" y="1564699"/>
            <a:ext cx="3206093" cy="2847831"/>
          </a:xfrm>
          <a:prstGeom prst="rect">
            <a:avLst/>
          </a:prstGeom>
          <a:solidFill>
            <a:schemeClr val="bg1">
              <a:alpha val="0"/>
            </a:schemeClr>
          </a:solidFill>
          <a:ln w="19050">
            <a:solidFill>
              <a:schemeClr val="tx2"/>
            </a:solidFill>
          </a:ln>
        </p:spPr>
        <p:txBody>
          <a:bodyPr wrap="square" lIns="0" tIns="0" rIns="0" bIns="0" rtlCol="0" anchor="t">
            <a:spAutoFit/>
          </a:bodyPr>
          <a:lstStyle/>
          <a:p>
            <a:pPr algn="ctr">
              <a:lnSpc>
                <a:spcPts val="4480"/>
              </a:lnSpc>
              <a:spcBef>
                <a:spcPct val="0"/>
              </a:spcBef>
            </a:pPr>
            <a:endParaRPr lang="en-US" sz="3200" b="1" dirty="0">
              <a:latin typeface="ITC Avant Garde Gothic"/>
              <a:ea typeface="ITC Avant Garde Gothic"/>
              <a:cs typeface="ITC Avant Garde Gothic"/>
              <a:sym typeface="ITC Avant Garde Gothic"/>
            </a:endParaRPr>
          </a:p>
          <a:p>
            <a:pPr algn="ctr">
              <a:lnSpc>
                <a:spcPts val="4480"/>
              </a:lnSpc>
              <a:spcBef>
                <a:spcPct val="0"/>
              </a:spcBef>
            </a:pPr>
            <a:r>
              <a:rPr lang="en-US" sz="4000" b="1" dirty="0">
                <a:latin typeface="ITC Avant Garde Gothic"/>
                <a:ea typeface="ITC Avant Garde Gothic"/>
                <a:cs typeface="ITC Avant Garde Gothic"/>
                <a:sym typeface="ITC Avant Garde Gothic"/>
              </a:rPr>
              <a:t>Matt 18</a:t>
            </a:r>
          </a:p>
          <a:p>
            <a:pPr algn="ctr">
              <a:lnSpc>
                <a:spcPts val="4480"/>
              </a:lnSpc>
              <a:spcBef>
                <a:spcPct val="0"/>
              </a:spcBef>
            </a:pPr>
            <a:endParaRPr lang="en-US" sz="3200" b="1" dirty="0">
              <a:latin typeface="ITC Avant Garde Gothic"/>
              <a:ea typeface="ITC Avant Garde Gothic"/>
              <a:cs typeface="ITC Avant Garde Gothic"/>
              <a:sym typeface="ITC Avant Garde Gothic"/>
            </a:endParaRPr>
          </a:p>
          <a:p>
            <a:pPr algn="ctr">
              <a:lnSpc>
                <a:spcPts val="4480"/>
              </a:lnSpc>
              <a:spcBef>
                <a:spcPct val="0"/>
              </a:spcBef>
            </a:pPr>
            <a:r>
              <a:rPr lang="en-US" sz="3200" b="1" dirty="0">
                <a:latin typeface="ITC Avant Garde Gothic"/>
                <a:ea typeface="ITC Avant Garde Gothic"/>
                <a:cs typeface="ITC Avant Garde Gothic"/>
                <a:sym typeface="ITC Avant Garde Gothic"/>
              </a:rPr>
              <a:t>4</a:t>
            </a:r>
            <a:r>
              <a:rPr lang="en-US" sz="3200" b="1" baseline="30000" dirty="0">
                <a:latin typeface="ITC Avant Garde Gothic"/>
                <a:ea typeface="ITC Avant Garde Gothic"/>
                <a:cs typeface="ITC Avant Garde Gothic"/>
                <a:sym typeface="ITC Avant Garde Gothic"/>
              </a:rPr>
              <a:t>th</a:t>
            </a:r>
            <a:r>
              <a:rPr lang="en-US" sz="3200" b="1" dirty="0">
                <a:latin typeface="ITC Avant Garde Gothic"/>
                <a:ea typeface="ITC Avant Garde Gothic"/>
                <a:cs typeface="ITC Avant Garde Gothic"/>
                <a:sym typeface="ITC Avant Garde Gothic"/>
              </a:rPr>
              <a:t> Discourse</a:t>
            </a:r>
          </a:p>
          <a:p>
            <a:pPr algn="ctr">
              <a:lnSpc>
                <a:spcPts val="4480"/>
              </a:lnSpc>
              <a:spcBef>
                <a:spcPct val="0"/>
              </a:spcBef>
            </a:pPr>
            <a:endParaRPr lang="en-US" sz="3200" b="1" dirty="0">
              <a:latin typeface="ITC Avant Garde Gothic"/>
              <a:ea typeface="ITC Avant Garde Gothic"/>
              <a:cs typeface="ITC Avant Garde Gothic"/>
              <a:sym typeface="ITC Avant Garde Gothic"/>
            </a:endParaRPr>
          </a:p>
        </p:txBody>
      </p:sp>
      <p:sp>
        <p:nvSpPr>
          <p:cNvPr id="14" name="TextBox 13">
            <a:extLst>
              <a:ext uri="{FF2B5EF4-FFF2-40B4-BE49-F238E27FC236}">
                <a16:creationId xmlns:a16="http://schemas.microsoft.com/office/drawing/2014/main" id="{DAA832B4-D759-A9A1-7950-B41AB9473AB3}"/>
              </a:ext>
            </a:extLst>
          </p:cNvPr>
          <p:cNvSpPr txBox="1"/>
          <p:nvPr/>
        </p:nvSpPr>
        <p:spPr>
          <a:xfrm>
            <a:off x="7530451" y="1564699"/>
            <a:ext cx="3206093" cy="2847831"/>
          </a:xfrm>
          <a:prstGeom prst="rect">
            <a:avLst/>
          </a:prstGeom>
          <a:solidFill>
            <a:schemeClr val="bg1">
              <a:alpha val="0"/>
            </a:schemeClr>
          </a:solidFill>
          <a:ln w="19050">
            <a:solidFill>
              <a:schemeClr val="tx2"/>
            </a:solidFill>
          </a:ln>
        </p:spPr>
        <p:txBody>
          <a:bodyPr wrap="square" lIns="0" tIns="0" rIns="0" bIns="0" rtlCol="0" anchor="t">
            <a:spAutoFit/>
          </a:bodyPr>
          <a:lstStyle/>
          <a:p>
            <a:pPr algn="ctr">
              <a:lnSpc>
                <a:spcPts val="4480"/>
              </a:lnSpc>
              <a:spcBef>
                <a:spcPct val="0"/>
              </a:spcBef>
            </a:pPr>
            <a:endParaRPr lang="en-US" sz="3200" b="1" dirty="0">
              <a:latin typeface="ITC Avant Garde Gothic"/>
              <a:ea typeface="ITC Avant Garde Gothic"/>
              <a:cs typeface="ITC Avant Garde Gothic"/>
              <a:sym typeface="ITC Avant Garde Gothic"/>
            </a:endParaRPr>
          </a:p>
          <a:p>
            <a:pPr algn="ctr">
              <a:lnSpc>
                <a:spcPts val="4480"/>
              </a:lnSpc>
              <a:spcBef>
                <a:spcPct val="0"/>
              </a:spcBef>
            </a:pPr>
            <a:r>
              <a:rPr lang="en-US" sz="4000" b="1" dirty="0">
                <a:latin typeface="ITC Avant Garde Gothic"/>
                <a:ea typeface="ITC Avant Garde Gothic"/>
                <a:cs typeface="ITC Avant Garde Gothic"/>
                <a:sym typeface="ITC Avant Garde Gothic"/>
              </a:rPr>
              <a:t>Matt 13</a:t>
            </a:r>
          </a:p>
          <a:p>
            <a:pPr algn="ctr">
              <a:lnSpc>
                <a:spcPts val="4480"/>
              </a:lnSpc>
              <a:spcBef>
                <a:spcPct val="0"/>
              </a:spcBef>
            </a:pPr>
            <a:endParaRPr lang="en-US" sz="3200" b="1" dirty="0">
              <a:latin typeface="ITC Avant Garde Gothic"/>
              <a:ea typeface="ITC Avant Garde Gothic"/>
              <a:cs typeface="ITC Avant Garde Gothic"/>
              <a:sym typeface="ITC Avant Garde Gothic"/>
            </a:endParaRPr>
          </a:p>
          <a:p>
            <a:pPr algn="ctr">
              <a:lnSpc>
                <a:spcPts val="4480"/>
              </a:lnSpc>
              <a:spcBef>
                <a:spcPct val="0"/>
              </a:spcBef>
            </a:pPr>
            <a:r>
              <a:rPr lang="en-US" sz="3200" b="1" dirty="0">
                <a:latin typeface="ITC Avant Garde Gothic"/>
                <a:ea typeface="ITC Avant Garde Gothic"/>
                <a:cs typeface="ITC Avant Garde Gothic"/>
                <a:sym typeface="ITC Avant Garde Gothic"/>
              </a:rPr>
              <a:t>3</a:t>
            </a:r>
            <a:r>
              <a:rPr lang="en-US" sz="3200" b="1" baseline="30000" dirty="0">
                <a:latin typeface="ITC Avant Garde Gothic"/>
                <a:ea typeface="ITC Avant Garde Gothic"/>
                <a:cs typeface="ITC Avant Garde Gothic"/>
                <a:sym typeface="ITC Avant Garde Gothic"/>
              </a:rPr>
              <a:t>rd</a:t>
            </a:r>
            <a:r>
              <a:rPr lang="en-US" sz="3200" b="1" dirty="0">
                <a:latin typeface="ITC Avant Garde Gothic"/>
                <a:ea typeface="ITC Avant Garde Gothic"/>
                <a:cs typeface="ITC Avant Garde Gothic"/>
                <a:sym typeface="ITC Avant Garde Gothic"/>
              </a:rPr>
              <a:t> Discourse</a:t>
            </a:r>
          </a:p>
          <a:p>
            <a:pPr algn="ctr">
              <a:lnSpc>
                <a:spcPts val="4480"/>
              </a:lnSpc>
              <a:spcBef>
                <a:spcPct val="0"/>
              </a:spcBef>
            </a:pPr>
            <a:endParaRPr lang="en-US" sz="3200" b="1" dirty="0">
              <a:latin typeface="ITC Avant Garde Gothic"/>
              <a:ea typeface="ITC Avant Garde Gothic"/>
              <a:cs typeface="ITC Avant Garde Gothic"/>
              <a:sym typeface="ITC Avant Garde Gothic"/>
            </a:endParaRPr>
          </a:p>
        </p:txBody>
      </p:sp>
    </p:spTree>
    <p:extLst>
      <p:ext uri="{BB962C8B-B14F-4D97-AF65-F5344CB8AC3E}">
        <p14:creationId xmlns:p14="http://schemas.microsoft.com/office/powerpoint/2010/main" val="345951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AC7C6-55F8-3129-F241-F9075EB341E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CCF71A59-6DE4-8D5A-0AB8-F7D9C465E66B}"/>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THREE OBSERVATIONS ON THE BEATITUDES</a:t>
            </a:r>
          </a:p>
        </p:txBody>
      </p:sp>
      <p:sp>
        <p:nvSpPr>
          <p:cNvPr id="5" name="AutoShape 5">
            <a:extLst>
              <a:ext uri="{FF2B5EF4-FFF2-40B4-BE49-F238E27FC236}">
                <a16:creationId xmlns:a16="http://schemas.microsoft.com/office/drawing/2014/main" id="{870EB9CE-0144-095F-EBED-9B13DD696103}"/>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B5E5CFC1-D8AF-309F-E823-0F5F7565D3AD}"/>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80037D78-13E2-AAEF-CD3C-294C6BA94AB0}"/>
              </a:ext>
            </a:extLst>
          </p:cNvPr>
          <p:cNvSpPr txBox="1"/>
          <p:nvPr/>
        </p:nvSpPr>
        <p:spPr>
          <a:xfrm>
            <a:off x="817268" y="1409700"/>
            <a:ext cx="15794331" cy="769441"/>
          </a:xfrm>
          <a:prstGeom prst="rect">
            <a:avLst/>
          </a:prstGeom>
          <a:noFill/>
        </p:spPr>
        <p:txBody>
          <a:bodyPr wrap="square">
            <a:spAutoFit/>
          </a:bodyPr>
          <a:lstStyle/>
          <a:p>
            <a:pPr marL="742950" indent="-742950">
              <a:buAutoNum type="arabicPeriod"/>
            </a:pPr>
            <a:r>
              <a:rPr lang="en-US" sz="4400" b="1" i="0" dirty="0">
                <a:solidFill>
                  <a:srgbClr val="000000"/>
                </a:solidFill>
                <a:effectLst/>
                <a:latin typeface="ITC Avant Garde Gothic" panose="020B0604020202020204" charset="0"/>
              </a:rPr>
              <a:t>The Beatitudes are an interconnected whole. </a:t>
            </a:r>
          </a:p>
        </p:txBody>
      </p:sp>
    </p:spTree>
    <p:extLst>
      <p:ext uri="{BB962C8B-B14F-4D97-AF65-F5344CB8AC3E}">
        <p14:creationId xmlns:p14="http://schemas.microsoft.com/office/powerpoint/2010/main" val="175802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FC524-0E7A-1403-91E4-D9485DEFDE17}"/>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BD33794-732A-4368-271E-360C5A33FD63}"/>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THREE OBSERVATIONS ON THE BEATITUDES</a:t>
            </a:r>
          </a:p>
        </p:txBody>
      </p:sp>
      <p:sp>
        <p:nvSpPr>
          <p:cNvPr id="5" name="AutoShape 5">
            <a:extLst>
              <a:ext uri="{FF2B5EF4-FFF2-40B4-BE49-F238E27FC236}">
                <a16:creationId xmlns:a16="http://schemas.microsoft.com/office/drawing/2014/main" id="{F1EB0CC1-0E8E-448F-55CD-9029BD67DBAB}"/>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A9F891DD-0A30-A3A4-F3DE-8EEFB0E5087A}"/>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7140A0EC-99B2-FDEE-5209-C6A91592E1EE}"/>
              </a:ext>
            </a:extLst>
          </p:cNvPr>
          <p:cNvSpPr txBox="1"/>
          <p:nvPr/>
        </p:nvSpPr>
        <p:spPr>
          <a:xfrm>
            <a:off x="817268" y="1409700"/>
            <a:ext cx="15794331" cy="8331512"/>
          </a:xfrm>
          <a:prstGeom prst="rect">
            <a:avLst/>
          </a:prstGeom>
          <a:noFill/>
        </p:spPr>
        <p:txBody>
          <a:bodyPr wrap="square">
            <a:spAutoFit/>
          </a:bodyPr>
          <a:lstStyle/>
          <a:p>
            <a:pPr marL="742950" indent="-742950">
              <a:buAutoNum type="arabicPeriod"/>
            </a:pPr>
            <a:r>
              <a:rPr lang="en-US" sz="4400" b="1" i="0" dirty="0">
                <a:solidFill>
                  <a:srgbClr val="000000"/>
                </a:solidFill>
                <a:effectLst/>
                <a:latin typeface="ITC Avant Garde Gothic" panose="020B0604020202020204" charset="0"/>
              </a:rPr>
              <a:t>The Beatitudes are an interconnected whole. </a:t>
            </a:r>
          </a:p>
          <a:p>
            <a:pPr marL="742950" indent="-742950">
              <a:buAutoNum type="arabicPeriod"/>
            </a:pPr>
            <a:endParaRPr lang="en-US" sz="3200" b="1" dirty="0">
              <a:solidFill>
                <a:srgbClr val="000000"/>
              </a:solidFill>
              <a:latin typeface="ITC Avant Garde Gothic" panose="020B0604020202020204" charset="0"/>
            </a:endParaRPr>
          </a:p>
          <a:p>
            <a:pPr>
              <a:lnSpc>
                <a:spcPct val="110000"/>
              </a:lnSpc>
              <a:spcAft>
                <a:spcPts val="600"/>
              </a:spcAft>
            </a:pP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3 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poor in spirit,</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theirs is the kingdom of heaven.</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4 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those who mourn,</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be comforted.</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5 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meek,</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inherit the earth.</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6 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those who hunger and thirst for </a:t>
            </a:r>
            <a:r>
              <a:rPr lang="en-SG" sz="2400" b="1" kern="0" dirty="0">
                <a:solidFill>
                  <a:srgbClr val="C00000"/>
                </a:solidFill>
                <a:effectLst/>
                <a:latin typeface="ITC Avant Garde Gothic" panose="020B0604020202020204" charset="0"/>
                <a:ea typeface="Times New Roman" panose="02020603050405020304" pitchFamily="18" charset="0"/>
                <a:cs typeface="Segoe UI" panose="020B0502040204020203" pitchFamily="34" charset="0"/>
              </a:rPr>
              <a:t>righteousness</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be filled.</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7 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merciful,</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be shown mercy.</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8 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pure in heart,</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see God.</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9 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peacemakers,</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be called children of God.</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10 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those who are persecuted because of </a:t>
            </a:r>
            <a:r>
              <a:rPr lang="en-SG" sz="2400" b="1" kern="0" dirty="0">
                <a:solidFill>
                  <a:srgbClr val="C00000"/>
                </a:solidFill>
                <a:effectLst/>
                <a:latin typeface="ITC Avant Garde Gothic" panose="020B0604020202020204" charset="0"/>
                <a:ea typeface="Times New Roman" panose="02020603050405020304" pitchFamily="18" charset="0"/>
                <a:cs typeface="Segoe UI" panose="020B0502040204020203" pitchFamily="34" charset="0"/>
              </a:rPr>
              <a:t>righteousness</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theirs is the kingdom of heaven.</a:t>
            </a:r>
            <a:endParaRPr lang="en-SG" sz="2400" kern="100" dirty="0">
              <a:effectLst/>
              <a:latin typeface="ITC Avant Garde Gothic" panose="020B0604020202020204" charset="0"/>
              <a:ea typeface="DengXian" panose="02010600030101010101" pitchFamily="2" charset="-122"/>
              <a:cs typeface="Times New Roman" panose="02020603050405020304" pitchFamily="18" charset="0"/>
            </a:endParaRPr>
          </a:p>
          <a:p>
            <a:endParaRPr lang="en-US" sz="3200" b="1" i="0" dirty="0">
              <a:solidFill>
                <a:srgbClr val="000000"/>
              </a:solidFill>
              <a:effectLst/>
              <a:latin typeface="ITC Avant Garde Gothic" panose="020B0604020202020204" charset="0"/>
            </a:endParaRPr>
          </a:p>
        </p:txBody>
      </p:sp>
    </p:spTree>
    <p:extLst>
      <p:ext uri="{BB962C8B-B14F-4D97-AF65-F5344CB8AC3E}">
        <p14:creationId xmlns:p14="http://schemas.microsoft.com/office/powerpoint/2010/main" val="272880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77F7A-3139-B9D0-CD17-5EAA1AF1BD7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0D8BAB2-E4CF-A546-4562-5139C00B6DF8}"/>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THREE OBSERVATIONS ON THE BEATITUDES</a:t>
            </a:r>
          </a:p>
        </p:txBody>
      </p:sp>
      <p:sp>
        <p:nvSpPr>
          <p:cNvPr id="5" name="AutoShape 5">
            <a:extLst>
              <a:ext uri="{FF2B5EF4-FFF2-40B4-BE49-F238E27FC236}">
                <a16:creationId xmlns:a16="http://schemas.microsoft.com/office/drawing/2014/main" id="{81E2619A-FE3C-494A-F60A-F51405AB19B6}"/>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A853D826-7166-5FBC-DBBD-D51453EE1DF4}"/>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90520F61-27D1-865F-06F2-7226AEA74F6C}"/>
              </a:ext>
            </a:extLst>
          </p:cNvPr>
          <p:cNvSpPr txBox="1"/>
          <p:nvPr/>
        </p:nvSpPr>
        <p:spPr>
          <a:xfrm>
            <a:off x="817268" y="1409700"/>
            <a:ext cx="15794331" cy="8331512"/>
          </a:xfrm>
          <a:prstGeom prst="rect">
            <a:avLst/>
          </a:prstGeom>
          <a:noFill/>
        </p:spPr>
        <p:txBody>
          <a:bodyPr wrap="square">
            <a:spAutoFit/>
          </a:bodyPr>
          <a:lstStyle/>
          <a:p>
            <a:pPr marL="742950" indent="-742950">
              <a:buAutoNum type="arabicPeriod"/>
            </a:pPr>
            <a:r>
              <a:rPr lang="en-US" sz="4400" b="1" i="0" dirty="0">
                <a:solidFill>
                  <a:srgbClr val="000000"/>
                </a:solidFill>
                <a:effectLst/>
                <a:latin typeface="ITC Avant Garde Gothic" panose="020B0604020202020204" charset="0"/>
              </a:rPr>
              <a:t>The Beatitudes are an interconnected whole. </a:t>
            </a:r>
          </a:p>
          <a:p>
            <a:pPr marL="742950" indent="-742950">
              <a:buAutoNum type="arabicPeriod"/>
            </a:pPr>
            <a:endParaRPr lang="en-US" sz="3200" b="1" dirty="0">
              <a:solidFill>
                <a:srgbClr val="000000"/>
              </a:solidFill>
              <a:latin typeface="ITC Avant Garde Gothic" panose="020B0604020202020204" charset="0"/>
            </a:endParaRPr>
          </a:p>
          <a:p>
            <a:pPr>
              <a:lnSpc>
                <a:spcPct val="110000"/>
              </a:lnSpc>
              <a:spcAft>
                <a:spcPts val="600"/>
              </a:spcAft>
            </a:pP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3 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poor in spirit,</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b="1" kern="0" dirty="0">
                <a:solidFill>
                  <a:srgbClr val="C00000"/>
                </a:solidFill>
                <a:effectLst/>
                <a:latin typeface="ITC Avant Garde Gothic" panose="020B0604020202020204" charset="0"/>
                <a:ea typeface="Times New Roman" panose="02020603050405020304" pitchFamily="18" charset="0"/>
                <a:cs typeface="Segoe UI" panose="020B0502040204020203" pitchFamily="34" charset="0"/>
              </a:rPr>
              <a:t>for theirs is the kingdom of heaven.</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4 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those who mourn,</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be comforted.</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5 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the meek,</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for they will inherit the earth.</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b="1" kern="0" baseline="3000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6 </a:t>
            </a:r>
            <a: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t>Blessed are those who hunger and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thirst for righteousness,</a:t>
            </a:r>
            <a:br>
              <a:rPr lang="en-SG" sz="2400" kern="0" dirty="0">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for they will be filled.</a:t>
            </a:r>
            <a:br>
              <a:rPr lang="en-SG" sz="2400" kern="0" dirty="0">
                <a:effectLst/>
                <a:latin typeface="ITC Avant Garde Gothic" panose="020B0604020202020204" charset="0"/>
                <a:ea typeface="Times New Roman" panose="02020603050405020304" pitchFamily="18" charset="0"/>
                <a:cs typeface="Segoe UI" panose="020B0502040204020203" pitchFamily="34" charset="0"/>
              </a:rPr>
            </a:br>
            <a:r>
              <a:rPr lang="en-SG" sz="2400" kern="0" baseline="30000" dirty="0">
                <a:effectLst/>
                <a:latin typeface="ITC Avant Garde Gothic" panose="020B0604020202020204" charset="0"/>
                <a:ea typeface="Times New Roman" panose="02020603050405020304" pitchFamily="18" charset="0"/>
                <a:cs typeface="Segoe UI" panose="020B0502040204020203" pitchFamily="34" charset="0"/>
              </a:rPr>
              <a:t>7 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Blessed are the merciful,</a:t>
            </a:r>
            <a:br>
              <a:rPr lang="en-SG" sz="2400" kern="0" dirty="0">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for they will be shown mercy.</a:t>
            </a:r>
            <a:br>
              <a:rPr lang="en-SG" sz="2400" kern="0" dirty="0">
                <a:effectLst/>
                <a:latin typeface="ITC Avant Garde Gothic" panose="020B0604020202020204" charset="0"/>
                <a:ea typeface="Times New Roman" panose="02020603050405020304" pitchFamily="18" charset="0"/>
                <a:cs typeface="Segoe UI" panose="020B0502040204020203" pitchFamily="34" charset="0"/>
              </a:rPr>
            </a:br>
            <a:r>
              <a:rPr lang="en-SG" sz="2400" kern="0" baseline="30000" dirty="0">
                <a:effectLst/>
                <a:latin typeface="ITC Avant Garde Gothic" panose="020B0604020202020204" charset="0"/>
                <a:ea typeface="Times New Roman" panose="02020603050405020304" pitchFamily="18" charset="0"/>
                <a:cs typeface="Segoe UI" panose="020B0502040204020203" pitchFamily="34" charset="0"/>
              </a:rPr>
              <a:t>8 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Blessed are the pure in heart,</a:t>
            </a:r>
            <a:br>
              <a:rPr lang="en-SG" sz="2400" kern="0" dirty="0">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for they will see God.</a:t>
            </a:r>
            <a:br>
              <a:rPr lang="en-SG" sz="2400" kern="0" dirty="0">
                <a:effectLst/>
                <a:latin typeface="ITC Avant Garde Gothic" panose="020B0604020202020204" charset="0"/>
                <a:ea typeface="Times New Roman" panose="02020603050405020304" pitchFamily="18" charset="0"/>
                <a:cs typeface="Segoe UI" panose="020B0502040204020203" pitchFamily="34" charset="0"/>
              </a:rPr>
            </a:br>
            <a:r>
              <a:rPr lang="en-SG" sz="2400" kern="0" baseline="30000" dirty="0">
                <a:effectLst/>
                <a:latin typeface="ITC Avant Garde Gothic" panose="020B0604020202020204" charset="0"/>
                <a:ea typeface="Times New Roman" panose="02020603050405020304" pitchFamily="18" charset="0"/>
                <a:cs typeface="Segoe UI" panose="020B0502040204020203" pitchFamily="34" charset="0"/>
              </a:rPr>
              <a:t>9 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Blessed are the peacemakers,</a:t>
            </a:r>
            <a:br>
              <a:rPr lang="en-SG" sz="2400" kern="0" dirty="0">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effectLst/>
                <a:latin typeface="ITC Avant Garde Gothic" panose="020B0604020202020204" charset="0"/>
                <a:ea typeface="Times New Roman" panose="02020603050405020304" pitchFamily="18" charset="0"/>
                <a:cs typeface="Courier New" panose="02070309020205020404" pitchFamily="49" charset="0"/>
              </a:rPr>
              <a:t>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for they will be called children of God.</a:t>
            </a:r>
            <a:br>
              <a:rPr lang="en-SG" sz="2400" kern="0" dirty="0">
                <a:effectLst/>
                <a:latin typeface="ITC Avant Garde Gothic" panose="020B0604020202020204" charset="0"/>
                <a:ea typeface="Times New Roman" panose="02020603050405020304" pitchFamily="18" charset="0"/>
                <a:cs typeface="Segoe UI" panose="020B0502040204020203" pitchFamily="34" charset="0"/>
              </a:rPr>
            </a:br>
            <a:r>
              <a:rPr lang="en-SG" sz="2400" kern="0" baseline="30000" dirty="0">
                <a:effectLst/>
                <a:latin typeface="ITC Avant Garde Gothic" panose="020B0604020202020204" charset="0"/>
                <a:ea typeface="Times New Roman" panose="02020603050405020304" pitchFamily="18" charset="0"/>
                <a:cs typeface="Segoe UI" panose="020B0502040204020203" pitchFamily="34" charset="0"/>
              </a:rPr>
              <a:t>10 </a:t>
            </a:r>
            <a:r>
              <a:rPr lang="en-SG" sz="2400" kern="0" dirty="0">
                <a:effectLst/>
                <a:latin typeface="ITC Avant Garde Gothic" panose="020B0604020202020204" charset="0"/>
                <a:ea typeface="Times New Roman" panose="02020603050405020304" pitchFamily="18" charset="0"/>
                <a:cs typeface="Segoe UI" panose="020B0502040204020203" pitchFamily="34" charset="0"/>
              </a:rPr>
              <a:t>Blessed are those who are persecuted because of righteousness,</a:t>
            </a:r>
            <a:br>
              <a:rPr lang="en-SG" sz="2400" kern="0" dirty="0">
                <a:solidFill>
                  <a:srgbClr val="000000"/>
                </a:solidFill>
                <a:effectLst/>
                <a:latin typeface="ITC Avant Garde Gothic" panose="020B0604020202020204" charset="0"/>
                <a:ea typeface="Times New Roman" panose="02020603050405020304" pitchFamily="18" charset="0"/>
                <a:cs typeface="Segoe UI" panose="020B0502040204020203" pitchFamily="34" charset="0"/>
              </a:rPr>
            </a:br>
            <a:r>
              <a:rPr lang="en-SG" sz="2400" kern="0" dirty="0">
                <a:solidFill>
                  <a:srgbClr val="000000"/>
                </a:solidFill>
                <a:effectLst/>
                <a:latin typeface="ITC Avant Garde Gothic" panose="020B0604020202020204" charset="0"/>
                <a:ea typeface="Times New Roman" panose="02020603050405020304" pitchFamily="18" charset="0"/>
                <a:cs typeface="Courier New" panose="02070309020205020404" pitchFamily="49" charset="0"/>
              </a:rPr>
              <a:t>    </a:t>
            </a:r>
            <a:r>
              <a:rPr lang="en-SG" sz="2400" b="1" kern="0" dirty="0">
                <a:solidFill>
                  <a:srgbClr val="C00000"/>
                </a:solidFill>
                <a:effectLst/>
                <a:latin typeface="ITC Avant Garde Gothic" panose="020B0604020202020204" charset="0"/>
                <a:ea typeface="Times New Roman" panose="02020603050405020304" pitchFamily="18" charset="0"/>
                <a:cs typeface="Segoe UI" panose="020B0502040204020203" pitchFamily="34" charset="0"/>
              </a:rPr>
              <a:t>for theirs is the kingdom of heaven.</a:t>
            </a:r>
            <a:endParaRPr lang="en-SG" sz="2400" b="1" kern="100" dirty="0">
              <a:solidFill>
                <a:srgbClr val="C00000"/>
              </a:solidFill>
              <a:effectLst/>
              <a:latin typeface="ITC Avant Garde Gothic" panose="020B0604020202020204" charset="0"/>
              <a:ea typeface="DengXian" panose="02010600030101010101" pitchFamily="2" charset="-122"/>
              <a:cs typeface="Times New Roman" panose="02020603050405020304" pitchFamily="18" charset="0"/>
            </a:endParaRPr>
          </a:p>
          <a:p>
            <a:endParaRPr lang="en-US" sz="3200" b="1" i="0" dirty="0">
              <a:solidFill>
                <a:srgbClr val="000000"/>
              </a:solidFill>
              <a:effectLst/>
              <a:latin typeface="ITC Avant Garde Gothic" panose="020B0604020202020204" charset="0"/>
            </a:endParaRPr>
          </a:p>
        </p:txBody>
      </p:sp>
    </p:spTree>
    <p:extLst>
      <p:ext uri="{BB962C8B-B14F-4D97-AF65-F5344CB8AC3E}">
        <p14:creationId xmlns:p14="http://schemas.microsoft.com/office/powerpoint/2010/main" val="203559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BEE55-8D33-66DF-2D5D-6B824E2204D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9C518E7-299A-BAFC-0E1F-7A5344745A87}"/>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THREE OBSERVATIONS ON THE BEATITUDES</a:t>
            </a:r>
          </a:p>
        </p:txBody>
      </p:sp>
      <p:sp>
        <p:nvSpPr>
          <p:cNvPr id="5" name="AutoShape 5">
            <a:extLst>
              <a:ext uri="{FF2B5EF4-FFF2-40B4-BE49-F238E27FC236}">
                <a16:creationId xmlns:a16="http://schemas.microsoft.com/office/drawing/2014/main" id="{719C9389-451E-2B66-D0B5-7348D1C77611}"/>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99DA446E-500C-9027-E18F-E13CD05989DF}"/>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16" name="TextBox 15">
            <a:extLst>
              <a:ext uri="{FF2B5EF4-FFF2-40B4-BE49-F238E27FC236}">
                <a16:creationId xmlns:a16="http://schemas.microsoft.com/office/drawing/2014/main" id="{08F2D106-BECA-714F-DF58-55F3EAC9A40D}"/>
              </a:ext>
            </a:extLst>
          </p:cNvPr>
          <p:cNvSpPr txBox="1"/>
          <p:nvPr/>
        </p:nvSpPr>
        <p:spPr>
          <a:xfrm>
            <a:off x="817269" y="1485900"/>
            <a:ext cx="15337131" cy="3477875"/>
          </a:xfrm>
          <a:prstGeom prst="rect">
            <a:avLst/>
          </a:prstGeom>
          <a:noFill/>
        </p:spPr>
        <p:txBody>
          <a:bodyPr wrap="square">
            <a:spAutoFit/>
          </a:bodyPr>
          <a:lstStyle/>
          <a:p>
            <a:pPr marL="742950" indent="-742950">
              <a:buFont typeface="+mj-lt"/>
              <a:buAutoNum type="arabicPeriod" startAt="2"/>
            </a:pPr>
            <a:r>
              <a:rPr lang="en-SG" sz="4400" b="1" dirty="0">
                <a:latin typeface="ITC Avant Garde Gothic" panose="020B0604020202020204" charset="0"/>
              </a:rPr>
              <a:t>“Blessed” doesn’t’ refer to what we think but what God thinks of our situation.</a:t>
            </a:r>
          </a:p>
          <a:p>
            <a:pPr marL="742950" indent="-742950">
              <a:buFont typeface="+mj-lt"/>
              <a:buAutoNum type="arabicPeriod" startAt="2"/>
            </a:pPr>
            <a:endParaRPr lang="en-SG" sz="4400" b="1" dirty="0">
              <a:latin typeface="ITC Avant Garde Gothic" panose="020B0604020202020204" charset="0"/>
            </a:endParaRPr>
          </a:p>
          <a:p>
            <a:endParaRPr lang="en-SG" sz="4400" b="1" dirty="0">
              <a:latin typeface="ITC Avant Garde Gothic" panose="020B0604020202020204" charset="0"/>
            </a:endParaRPr>
          </a:p>
          <a:p>
            <a:r>
              <a:rPr lang="en-SG" sz="4400" b="1" dirty="0">
                <a:latin typeface="ITC Avant Garde Gothic" panose="020B0604020202020204" charset="0"/>
              </a:rPr>
              <a:t>“Makarios” – </a:t>
            </a:r>
            <a:r>
              <a:rPr lang="en-SG" sz="4000" b="1" dirty="0">
                <a:latin typeface="ITC Avant Garde Gothic" panose="020B0604020202020204" charset="0"/>
              </a:rPr>
              <a:t>Not so much “happy” as “approved”.</a:t>
            </a:r>
            <a:r>
              <a:rPr lang="en-SG" sz="4400" b="1" dirty="0">
                <a:latin typeface="ITC Avant Garde Gothic" panose="020B0604020202020204" charset="0"/>
              </a:rPr>
              <a:t>  </a:t>
            </a:r>
          </a:p>
        </p:txBody>
      </p:sp>
    </p:spTree>
    <p:extLst>
      <p:ext uri="{BB962C8B-B14F-4D97-AF65-F5344CB8AC3E}">
        <p14:creationId xmlns:p14="http://schemas.microsoft.com/office/powerpoint/2010/main" val="87519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2C317-CF3B-2C55-8927-629116B98E4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F5FEF73-5D80-3B59-B575-088424AE0A41}"/>
              </a:ext>
            </a:extLst>
          </p:cNvPr>
          <p:cNvSpPr txBox="1"/>
          <p:nvPr/>
        </p:nvSpPr>
        <p:spPr>
          <a:xfrm>
            <a:off x="817269" y="387297"/>
            <a:ext cx="16632458" cy="707501"/>
          </a:xfrm>
          <a:prstGeom prst="rect">
            <a:avLst/>
          </a:prstGeom>
        </p:spPr>
        <p:txBody>
          <a:bodyPr lIns="0" tIns="0" rIns="0" bIns="0" rtlCol="0" anchor="t">
            <a:spAutoFit/>
          </a:bodyPr>
          <a:lstStyle/>
          <a:p>
            <a:pPr algn="l">
              <a:lnSpc>
                <a:spcPts val="5880"/>
              </a:lnSpc>
              <a:spcBef>
                <a:spcPct val="0"/>
              </a:spcBef>
            </a:pPr>
            <a:r>
              <a:rPr lang="en-US" sz="4200" b="1" dirty="0">
                <a:solidFill>
                  <a:srgbClr val="000000"/>
                </a:solidFill>
                <a:latin typeface="ITC Avant Garde Gothic Bold"/>
                <a:ea typeface="ITC Avant Garde Gothic Bold"/>
                <a:cs typeface="ITC Avant Garde Gothic Bold"/>
                <a:sym typeface="ITC Avant Garde Gothic Bold"/>
              </a:rPr>
              <a:t>THREE OBSERVATIONS ON THE BEATITUDES</a:t>
            </a:r>
          </a:p>
        </p:txBody>
      </p:sp>
      <p:sp>
        <p:nvSpPr>
          <p:cNvPr id="5" name="AutoShape 5">
            <a:extLst>
              <a:ext uri="{FF2B5EF4-FFF2-40B4-BE49-F238E27FC236}">
                <a16:creationId xmlns:a16="http://schemas.microsoft.com/office/drawing/2014/main" id="{B40AFE59-D99D-62E1-542A-F45002F71140}"/>
              </a:ext>
            </a:extLst>
          </p:cNvPr>
          <p:cNvSpPr/>
          <p:nvPr/>
        </p:nvSpPr>
        <p:spPr>
          <a:xfrm>
            <a:off x="3371801" y="1009650"/>
            <a:ext cx="10713541" cy="0"/>
          </a:xfrm>
          <a:prstGeom prst="line">
            <a:avLst/>
          </a:prstGeom>
          <a:ln w="38100" cap="flat">
            <a:solidFill>
              <a:srgbClr val="000000"/>
            </a:solidFill>
            <a:prstDash val="solid"/>
            <a:headEnd type="none" w="sm" len="sm"/>
            <a:tailEnd type="arrow" w="med" len="sm"/>
          </a:ln>
        </p:spPr>
        <p:txBody>
          <a:bodyPr/>
          <a:lstStyle/>
          <a:p>
            <a:endParaRPr lang="en-SG"/>
          </a:p>
        </p:txBody>
      </p:sp>
      <p:sp>
        <p:nvSpPr>
          <p:cNvPr id="6" name="Freeform 6">
            <a:extLst>
              <a:ext uri="{FF2B5EF4-FFF2-40B4-BE49-F238E27FC236}">
                <a16:creationId xmlns:a16="http://schemas.microsoft.com/office/drawing/2014/main" id="{C418B6FA-575F-D2F2-2959-8DA79124A0C4}"/>
              </a:ext>
            </a:extLst>
          </p:cNvPr>
          <p:cNvSpPr/>
          <p:nvPr/>
        </p:nvSpPr>
        <p:spPr>
          <a:xfrm>
            <a:off x="14425734" y="465899"/>
            <a:ext cx="3260000" cy="802917"/>
          </a:xfrm>
          <a:custGeom>
            <a:avLst/>
            <a:gdLst/>
            <a:ahLst/>
            <a:cxnLst/>
            <a:rect l="l" t="t" r="r" b="b"/>
            <a:pathLst>
              <a:path w="3260000" h="802917">
                <a:moveTo>
                  <a:pt x="0" y="0"/>
                </a:moveTo>
                <a:lnTo>
                  <a:pt x="3260001" y="0"/>
                </a:lnTo>
                <a:lnTo>
                  <a:pt x="3260001" y="802916"/>
                </a:lnTo>
                <a:lnTo>
                  <a:pt x="0" y="802916"/>
                </a:lnTo>
                <a:lnTo>
                  <a:pt x="0" y="0"/>
                </a:lnTo>
                <a:close/>
              </a:path>
            </a:pathLst>
          </a:custGeom>
          <a:blipFill>
            <a:blip r:embed="rId2"/>
            <a:stretch>
              <a:fillRect l="-6121" t="-80510" r="-15234" b="-96648"/>
            </a:stretch>
          </a:blipFill>
        </p:spPr>
        <p:txBody>
          <a:bodyPr/>
          <a:lstStyle/>
          <a:p>
            <a:endParaRPr lang="en-SG"/>
          </a:p>
        </p:txBody>
      </p:sp>
      <p:sp>
        <p:nvSpPr>
          <p:cNvPr id="3" name="TextBox 2">
            <a:extLst>
              <a:ext uri="{FF2B5EF4-FFF2-40B4-BE49-F238E27FC236}">
                <a16:creationId xmlns:a16="http://schemas.microsoft.com/office/drawing/2014/main" id="{12FA2F36-0C9A-D7D1-A904-002438A86C14}"/>
              </a:ext>
            </a:extLst>
          </p:cNvPr>
          <p:cNvSpPr txBox="1"/>
          <p:nvPr/>
        </p:nvSpPr>
        <p:spPr>
          <a:xfrm>
            <a:off x="817268" y="1485900"/>
            <a:ext cx="16868465" cy="2800767"/>
          </a:xfrm>
          <a:prstGeom prst="rect">
            <a:avLst/>
          </a:prstGeom>
          <a:noFill/>
        </p:spPr>
        <p:txBody>
          <a:bodyPr wrap="square">
            <a:spAutoFit/>
          </a:bodyPr>
          <a:lstStyle/>
          <a:p>
            <a:pPr marL="742950" indent="-742950">
              <a:buFont typeface="+mj-lt"/>
              <a:buAutoNum type="arabicPeriod" startAt="3"/>
            </a:pPr>
            <a:r>
              <a:rPr lang="en-SG" sz="4400" b="1" dirty="0">
                <a:latin typeface="ITC Avant Garde Gothic" panose="020B0604020202020204" charset="0"/>
              </a:rPr>
              <a:t>The Beatitudes cannot be separated from the Gospel.</a:t>
            </a:r>
          </a:p>
          <a:p>
            <a:pPr marL="742950" indent="-742950">
              <a:buFont typeface="+mj-lt"/>
              <a:buAutoNum type="arabicPeriod" startAt="3"/>
            </a:pPr>
            <a:endParaRPr lang="en-SG" sz="4400" b="1" dirty="0">
              <a:latin typeface="ITC Avant Garde Gothic" panose="020B0604020202020204" charset="0"/>
            </a:endParaRPr>
          </a:p>
          <a:p>
            <a:pPr marL="742950" indent="-742950">
              <a:buFont typeface="+mj-lt"/>
              <a:buAutoNum type="arabicPeriod" startAt="3"/>
            </a:pPr>
            <a:endParaRPr lang="en-SG" sz="4400" b="1" dirty="0">
              <a:latin typeface="ITC Avant Garde Gothic" panose="020B0604020202020204" charset="0"/>
            </a:endParaRPr>
          </a:p>
          <a:p>
            <a:r>
              <a:rPr lang="en-SG" sz="4400" b="1" dirty="0">
                <a:latin typeface="ITC Avant Garde Gothic" panose="020B0604020202020204" charset="0"/>
              </a:rPr>
              <a:t>“Repent, for the kingdom of heaven has come near.” (4:17) </a:t>
            </a:r>
          </a:p>
        </p:txBody>
      </p:sp>
    </p:spTree>
    <p:extLst>
      <p:ext uri="{BB962C8B-B14F-4D97-AF65-F5344CB8AC3E}">
        <p14:creationId xmlns:p14="http://schemas.microsoft.com/office/powerpoint/2010/main" val="927160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1587</Words>
  <Application>Microsoft Office PowerPoint</Application>
  <PresentationFormat>Custom</PresentationFormat>
  <Paragraphs>122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ITC Avant Garde Gothic</vt:lpstr>
      <vt:lpstr>Arial</vt:lpstr>
      <vt:lpstr>Alegreya Sans SC Regular</vt:lpstr>
      <vt:lpstr>ITC Avant Garde Gothic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Slides</dc:title>
  <cp:lastModifiedBy>Amelia Ng</cp:lastModifiedBy>
  <cp:revision>2</cp:revision>
  <dcterms:created xsi:type="dcterms:W3CDTF">2006-08-16T00:00:00Z</dcterms:created>
  <dcterms:modified xsi:type="dcterms:W3CDTF">2025-02-26T04:17:01Z</dcterms:modified>
  <dc:identifier>DAGa04POSdU</dc:identifier>
</cp:coreProperties>
</file>